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9" d="100"/>
          <a:sy n="99" d="100"/>
        </p:scale>
        <p:origin x="1531" y="1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14-11-2021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pic>
        <p:nvPicPr>
          <p:cNvPr id="8" name="Picture 7">
            <a:extLst>
              <a:ext uri="{FF2B5EF4-FFF2-40B4-BE49-F238E27FC236}">
                <a16:creationId xmlns:a16="http://schemas.microsoft.com/office/drawing/2014/main" id="{8F479954-0A6C-4104-8D46-B560A7299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62" y="-13801"/>
            <a:ext cx="9144000" cy="1721644"/>
          </a:xfrm>
          <a:prstGeom prst="rect">
            <a:avLst/>
          </a:prstGeom>
        </p:spPr>
      </p:pic>
    </p:spTree>
    <p:extLst>
      <p:ext uri="{BB962C8B-B14F-4D97-AF65-F5344CB8AC3E}">
        <p14:creationId xmlns:p14="http://schemas.microsoft.com/office/powerpoint/2010/main" val="93175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14-11-2021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13989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14-11-2021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152897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14-11-2021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14413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7B23E-E81E-4508-9B06-B5C990B4E9EC}" type="datetimeFigureOut">
              <a:rPr lang="en-IN" smtClean="0"/>
              <a:t>14-11-2021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41371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7D7B23E-E81E-4508-9B06-B5C990B4E9EC}" type="datetimeFigureOut">
              <a:rPr lang="en-IN" smtClean="0"/>
              <a:t>14-11-2021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30070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7D7B23E-E81E-4508-9B06-B5C990B4E9EC}" type="datetimeFigureOut">
              <a:rPr lang="en-IN" smtClean="0"/>
              <a:t>14-11-2021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02845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7D7B23E-E81E-4508-9B06-B5C990B4E9EC}" type="datetimeFigureOut">
              <a:rPr lang="en-IN" smtClean="0"/>
              <a:t>14-11-2021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774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7B23E-E81E-4508-9B06-B5C990B4E9EC}" type="datetimeFigureOut">
              <a:rPr lang="en-IN" smtClean="0"/>
              <a:t>14-11-2021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1931676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t>14-11-2021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93690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t>14-11-2021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81908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7B23E-E81E-4508-9B06-B5C990B4E9EC}" type="datetimeFigureOut">
              <a:rPr lang="en-IN" smtClean="0"/>
              <a:t>14-11-2021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0FE99-E901-4B93-A004-D94AE94E821E}" type="slidenum">
              <a:rPr lang="en-IN" smtClean="0"/>
              <a:t>‹#›</a:t>
            </a:fld>
            <a:endParaRPr lang="en-IN"/>
          </a:p>
        </p:txBody>
      </p:sp>
    </p:spTree>
    <p:extLst>
      <p:ext uri="{BB962C8B-B14F-4D97-AF65-F5344CB8AC3E}">
        <p14:creationId xmlns:p14="http://schemas.microsoft.com/office/powerpoint/2010/main" val="57757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AutoShape 2" descr="blob:https://web.whatsapp.com/b0319bfd-43d6-46c0-807f-f6ead3bf0af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4" descr="blob:https://web.whatsapp.com/b0319bfd-43d6-46c0-807f-f6ead3bf0af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useBgFill="1">
        <p:nvSpPr>
          <p:cNvPr id="7" name="TextBox 6"/>
          <p:cNvSpPr txBox="1"/>
          <p:nvPr/>
        </p:nvSpPr>
        <p:spPr>
          <a:xfrm>
            <a:off x="0" y="1790056"/>
            <a:ext cx="9144000" cy="5067944"/>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IN" dirty="0"/>
          </a:p>
        </p:txBody>
      </p:sp>
      <p:sp>
        <p:nvSpPr>
          <p:cNvPr id="6" name="Rectangle 5"/>
          <p:cNvSpPr/>
          <p:nvPr/>
        </p:nvSpPr>
        <p:spPr>
          <a:xfrm>
            <a:off x="0" y="1700808"/>
            <a:ext cx="9118861"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latin typeface="Arial" panose="020B0604020202020204" pitchFamily="34" charset="0"/>
                <a:cs typeface="Arial" panose="020B0604020202020204" pitchFamily="34" charset="0"/>
              </a:rPr>
              <a:t>OUR EXPERIENCE OF MANAGEMENT OF NEONATAL HYPERTENSION</a:t>
            </a:r>
          </a:p>
          <a:p>
            <a:pPr algn="ctr"/>
            <a:r>
              <a:rPr lang="en-GB" sz="1200" b="1" dirty="0">
                <a:solidFill>
                  <a:schemeClr val="tx1"/>
                </a:solidFill>
                <a:latin typeface="Arial" panose="020B0604020202020204" pitchFamily="34" charset="0"/>
                <a:cs typeface="Arial" panose="020B0604020202020204" pitchFamily="34" charset="0"/>
              </a:rPr>
              <a:t> Dr Sachin shah, Dr Kashmira, Dr Tushar, Dr Shirish</a:t>
            </a:r>
          </a:p>
        </p:txBody>
      </p:sp>
      <p:pic>
        <p:nvPicPr>
          <p:cNvPr id="9" name="Picture 2" descr="Anand Children Hospit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700808"/>
            <a:ext cx="1678390" cy="360040"/>
          </a:xfrm>
          <a:prstGeom prst="rect">
            <a:avLst/>
          </a:prstGeom>
          <a:solidFill>
            <a:schemeClr val="bg1"/>
          </a:solidFill>
        </p:spPr>
      </p:pic>
      <p:pic>
        <p:nvPicPr>
          <p:cNvPr id="12" name="Picture 2" descr="Anand Children Hospit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1700808"/>
            <a:ext cx="1642894" cy="360040"/>
          </a:xfrm>
          <a:prstGeom prst="rect">
            <a:avLst/>
          </a:prstGeom>
          <a:solidFill>
            <a:schemeClr val="bg1"/>
          </a:solidFill>
        </p:spPr>
      </p:pic>
      <p:sp>
        <p:nvSpPr>
          <p:cNvPr id="13" name="TextBox 12"/>
          <p:cNvSpPr txBox="1"/>
          <p:nvPr/>
        </p:nvSpPr>
        <p:spPr>
          <a:xfrm>
            <a:off x="107504" y="2132856"/>
            <a:ext cx="2898000" cy="144000"/>
          </a:xfrm>
          <a:prstGeom prst="rect">
            <a:avLst/>
          </a:prstGeom>
          <a:solidFill>
            <a:schemeClr val="tx1">
              <a:lumMod val="95000"/>
              <a:lumOff val="5000"/>
            </a:schemeClr>
          </a:solidFill>
        </p:spPr>
        <p:txBody>
          <a:bodyPr wrap="square" rtlCol="0">
            <a:spAutoFit/>
          </a:bodyPr>
          <a:lstStyle/>
          <a:p>
            <a:pPr algn="ctr"/>
            <a:r>
              <a:rPr lang="en-GB" sz="700" dirty="0" smtClean="0">
                <a:solidFill>
                  <a:schemeClr val="bg1"/>
                </a:solidFill>
              </a:rPr>
              <a:t>ABSTRACT</a:t>
            </a:r>
          </a:p>
        </p:txBody>
      </p:sp>
      <p:sp>
        <p:nvSpPr>
          <p:cNvPr id="14" name="Rectangle 13"/>
          <p:cNvSpPr/>
          <p:nvPr/>
        </p:nvSpPr>
        <p:spPr>
          <a:xfrm>
            <a:off x="107504" y="2132856"/>
            <a:ext cx="2897633" cy="457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Rectangle 14"/>
          <p:cNvSpPr/>
          <p:nvPr/>
        </p:nvSpPr>
        <p:spPr>
          <a:xfrm>
            <a:off x="0" y="6750000"/>
            <a:ext cx="9144000"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smtClean="0"/>
              <a:t>For any query kindly contact author: shirishkapadiya@gmail.com</a:t>
            </a:r>
            <a:endParaRPr lang="en-IN" sz="700" dirty="0"/>
          </a:p>
        </p:txBody>
      </p:sp>
      <p:sp>
        <p:nvSpPr>
          <p:cNvPr id="16" name="Rectangle 15"/>
          <p:cNvSpPr/>
          <p:nvPr/>
        </p:nvSpPr>
        <p:spPr>
          <a:xfrm>
            <a:off x="6156176" y="2132856"/>
            <a:ext cx="2897633" cy="457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Rectangle 16"/>
          <p:cNvSpPr/>
          <p:nvPr/>
        </p:nvSpPr>
        <p:spPr>
          <a:xfrm>
            <a:off x="6156176" y="2132856"/>
            <a:ext cx="2897633" cy="457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TextBox 18"/>
          <p:cNvSpPr txBox="1"/>
          <p:nvPr/>
        </p:nvSpPr>
        <p:spPr>
          <a:xfrm>
            <a:off x="107504" y="3861048"/>
            <a:ext cx="2898000" cy="144000"/>
          </a:xfrm>
          <a:prstGeom prst="rect">
            <a:avLst/>
          </a:prstGeom>
          <a:solidFill>
            <a:schemeClr val="tx1">
              <a:lumMod val="95000"/>
              <a:lumOff val="5000"/>
            </a:schemeClr>
          </a:solidFill>
        </p:spPr>
        <p:txBody>
          <a:bodyPr wrap="square" rtlCol="0">
            <a:spAutoFit/>
          </a:bodyPr>
          <a:lstStyle/>
          <a:p>
            <a:pPr algn="ctr"/>
            <a:r>
              <a:rPr lang="en-GB" sz="700" dirty="0" smtClean="0">
                <a:solidFill>
                  <a:schemeClr val="bg1"/>
                </a:solidFill>
              </a:rPr>
              <a:t>PURPOSE</a:t>
            </a:r>
          </a:p>
        </p:txBody>
      </p:sp>
      <p:sp>
        <p:nvSpPr>
          <p:cNvPr id="20" name="TextBox 19"/>
          <p:cNvSpPr txBox="1"/>
          <p:nvPr/>
        </p:nvSpPr>
        <p:spPr>
          <a:xfrm>
            <a:off x="107504" y="4005064"/>
            <a:ext cx="2915816" cy="492443"/>
          </a:xfrm>
          <a:prstGeom prst="rect">
            <a:avLst/>
          </a:prstGeom>
          <a:noFill/>
        </p:spPr>
        <p:txBody>
          <a:bodyPr wrap="square" rtlCol="0">
            <a:spAutoFit/>
          </a:bodyPr>
          <a:lstStyle/>
          <a:p>
            <a:r>
              <a:rPr lang="en-GB" sz="650" dirty="0"/>
              <a:t>To sensitize all that we routinely manage patients in NICU with shock and treat hypotension but we should also look for hypertension. A new born having single reading of high blood pressure should be monitor properly otherwise we may miss it and which leads to sequelae.</a:t>
            </a:r>
            <a:endParaRPr lang="en-IN" sz="650" dirty="0"/>
          </a:p>
        </p:txBody>
      </p:sp>
      <p:sp>
        <p:nvSpPr>
          <p:cNvPr id="21" name="TextBox 20"/>
          <p:cNvSpPr txBox="1"/>
          <p:nvPr/>
        </p:nvSpPr>
        <p:spPr>
          <a:xfrm>
            <a:off x="107504" y="4437112"/>
            <a:ext cx="2898000" cy="144000"/>
          </a:xfrm>
          <a:prstGeom prst="rect">
            <a:avLst/>
          </a:prstGeom>
          <a:solidFill>
            <a:schemeClr val="tx1">
              <a:lumMod val="95000"/>
              <a:lumOff val="5000"/>
            </a:schemeClr>
          </a:solidFill>
        </p:spPr>
        <p:txBody>
          <a:bodyPr wrap="square" rtlCol="0">
            <a:spAutoFit/>
          </a:bodyPr>
          <a:lstStyle/>
          <a:p>
            <a:pPr algn="ctr"/>
            <a:r>
              <a:rPr lang="en-GB" sz="700" dirty="0" smtClean="0">
                <a:solidFill>
                  <a:schemeClr val="bg1"/>
                </a:solidFill>
              </a:rPr>
              <a:t>CASE SUMMERY</a:t>
            </a:r>
          </a:p>
        </p:txBody>
      </p:sp>
      <p:sp>
        <p:nvSpPr>
          <p:cNvPr id="22" name="TextBox 21"/>
          <p:cNvSpPr txBox="1"/>
          <p:nvPr/>
        </p:nvSpPr>
        <p:spPr>
          <a:xfrm>
            <a:off x="107504" y="4525054"/>
            <a:ext cx="2880320" cy="2332946"/>
          </a:xfrm>
          <a:prstGeom prst="rect">
            <a:avLst/>
          </a:prstGeom>
          <a:noFill/>
        </p:spPr>
        <p:txBody>
          <a:bodyPr wrap="square" rtlCol="0">
            <a:spAutoFit/>
          </a:bodyPr>
          <a:lstStyle/>
          <a:p>
            <a:pPr marL="171450" lvl="0" indent="-171450">
              <a:buFont typeface="Arial" panose="020B0604020202020204" pitchFamily="34" charset="0"/>
              <a:buChar char="•"/>
            </a:pPr>
            <a:r>
              <a:rPr lang="en-GB" sz="560" dirty="0"/>
              <a:t>A 4</a:t>
            </a:r>
            <a:r>
              <a:rPr lang="en-GB" sz="560" baseline="30000" dirty="0"/>
              <a:t>th</a:t>
            </a:r>
            <a:r>
              <a:rPr lang="en-GB" sz="560" dirty="0"/>
              <a:t> gravida, Singleton mother with normal Antenatal history delivered a full term, 2.6kg male baby via LSCS. </a:t>
            </a:r>
            <a:r>
              <a:rPr lang="en-GB" sz="560" dirty="0" smtClean="0"/>
              <a:t>Baby required </a:t>
            </a:r>
            <a:r>
              <a:rPr lang="en-GB" sz="560" dirty="0"/>
              <a:t>resuscitation &amp; shifted to NICU where baby was intubated &amp; kept on SIMV (pip 27/peep </a:t>
            </a:r>
            <a:r>
              <a:rPr lang="en-GB" sz="560" dirty="0" smtClean="0"/>
              <a:t> 06/rate50/I </a:t>
            </a:r>
            <a:r>
              <a:rPr lang="en-GB" sz="560" dirty="0"/>
              <a:t>time 0.40/fio2 100%).</a:t>
            </a:r>
            <a:endParaRPr lang="en-IN" sz="560" dirty="0"/>
          </a:p>
          <a:p>
            <a:pPr marL="171450" lvl="0" indent="-171450">
              <a:buFont typeface="Arial" panose="020B0604020202020204" pitchFamily="34" charset="0"/>
              <a:buChar char="•"/>
            </a:pPr>
            <a:r>
              <a:rPr lang="en-GB" sz="560" dirty="0"/>
              <a:t>2D ECHO – PPHN, PDA, PFO, RA &amp; RV dilatation &amp; right to left shunting at PDA and PFO level </a:t>
            </a:r>
            <a:r>
              <a:rPr lang="en-IN" sz="560" dirty="0"/>
              <a:t>&amp; so</a:t>
            </a:r>
            <a:r>
              <a:rPr lang="en-GB" sz="560" dirty="0"/>
              <a:t> required inotropes, with inj Sildenafil &amp; antibiotics were started.</a:t>
            </a:r>
            <a:endParaRPr lang="en-IN" sz="560" dirty="0"/>
          </a:p>
          <a:p>
            <a:pPr marL="171450" lvl="0" indent="-171450">
              <a:buFont typeface="Arial" panose="020B0604020202020204" pitchFamily="34" charset="0"/>
              <a:buChar char="•"/>
            </a:pPr>
            <a:r>
              <a:rPr lang="en-GB" sz="560" dirty="0"/>
              <a:t>Because of desaturations and very high ventilator requirements, baby was referred to ANAND NICU for further management on 4</a:t>
            </a:r>
            <a:r>
              <a:rPr lang="en-GB" sz="560" baseline="30000" dirty="0"/>
              <a:t>th</a:t>
            </a:r>
            <a:r>
              <a:rPr lang="en-GB" sz="560" dirty="0"/>
              <a:t> dol.</a:t>
            </a:r>
            <a:endParaRPr lang="en-IN" sz="560" dirty="0"/>
          </a:p>
          <a:p>
            <a:pPr marL="171450" lvl="0" indent="-171450">
              <a:buFont typeface="Arial" panose="020B0604020202020204" pitchFamily="34" charset="0"/>
              <a:buChar char="•"/>
            </a:pPr>
            <a:r>
              <a:rPr lang="en-GB" sz="560" dirty="0"/>
              <a:t>On admission hr-116/min, bp-51/19 mmhg, spo2-49%, &amp; poor perfusion so baby kept on High freq oscillatory ventilator with map of 16. Parameters increased to (MAP-23/AMP-37/0.33/9/100%) as recruitment strategy. Inotropes and antibiotics started. ABG s/o metabolic acidosis. </a:t>
            </a:r>
            <a:endParaRPr lang="en-IN" sz="560" dirty="0"/>
          </a:p>
          <a:p>
            <a:pPr marL="171450" lvl="0" indent="-171450">
              <a:buFont typeface="Arial" panose="020B0604020202020204" pitchFamily="34" charset="0"/>
              <a:buChar char="•"/>
            </a:pPr>
            <a:r>
              <a:rPr lang="en-GB" sz="560" dirty="0"/>
              <a:t>Baby successfully extubated to nasal HFOV on 8</a:t>
            </a:r>
            <a:r>
              <a:rPr lang="en-GB" sz="560" baseline="30000" dirty="0"/>
              <a:t>th</a:t>
            </a:r>
            <a:r>
              <a:rPr lang="en-GB" sz="560" dirty="0"/>
              <a:t> dol. Inotropes tapered &amp; stopped on 10</a:t>
            </a:r>
            <a:r>
              <a:rPr lang="en-GB" sz="560" baseline="30000" dirty="0"/>
              <a:t>th</a:t>
            </a:r>
            <a:r>
              <a:rPr lang="en-GB" sz="560" dirty="0"/>
              <a:t> dol &amp; feeding started.</a:t>
            </a:r>
            <a:endParaRPr lang="en-IN" sz="560" dirty="0"/>
          </a:p>
          <a:p>
            <a:pPr marL="171450" lvl="0" indent="-171450">
              <a:buFont typeface="Arial" panose="020B0604020202020204" pitchFamily="34" charset="0"/>
              <a:buChar char="•"/>
            </a:pPr>
            <a:r>
              <a:rPr lang="en-GB" sz="560" dirty="0"/>
              <a:t>Again respiratory distress increased on 12</a:t>
            </a:r>
            <a:r>
              <a:rPr lang="en-GB" sz="560" baseline="30000" dirty="0"/>
              <a:t>th</a:t>
            </a:r>
            <a:r>
              <a:rPr lang="en-GB" sz="560" dirty="0"/>
              <a:t> dol so kept on Invasive HFOV. ABG s/o mixed acidosis &amp; high lactate.</a:t>
            </a:r>
            <a:endParaRPr lang="en-IN" sz="560" dirty="0"/>
          </a:p>
          <a:p>
            <a:pPr marL="171450" lvl="0" indent="-171450">
              <a:buFont typeface="Arial" panose="020B0604020202020204" pitchFamily="34" charset="0"/>
              <a:buChar char="•"/>
            </a:pPr>
            <a:r>
              <a:rPr lang="en-GB" sz="560" dirty="0"/>
              <a:t>On 14</a:t>
            </a:r>
            <a:r>
              <a:rPr lang="en-GB" sz="560" baseline="30000" dirty="0"/>
              <a:t>th</a:t>
            </a:r>
            <a:r>
              <a:rPr lang="en-GB" sz="560" dirty="0"/>
              <a:t> dol baby had sudden desaturation &amp; cardiac arrest on HFOV-pt. required CPR, inotropes &amp; antibiotics re-started. Positive septic screen. ABG s/o severe metabolic acidosis.</a:t>
            </a:r>
            <a:endParaRPr lang="en-IN" sz="560" dirty="0"/>
          </a:p>
          <a:p>
            <a:pPr marL="171450" lvl="0" indent="-171450">
              <a:buFont typeface="Arial" panose="020B0604020202020204" pitchFamily="34" charset="0"/>
              <a:buChar char="•"/>
            </a:pPr>
            <a:r>
              <a:rPr lang="en-GB" sz="560" dirty="0"/>
              <a:t>2D ECHO – severe left ventricular dysfunction with LVEF-30% so Inj milrinone infusion started(0.3ugm/kg/min)</a:t>
            </a:r>
            <a:endParaRPr lang="en-IN" sz="560" dirty="0"/>
          </a:p>
          <a:p>
            <a:pPr marL="171450" lvl="0" indent="-171450">
              <a:buFont typeface="Arial" panose="020B0604020202020204" pitchFamily="34" charset="0"/>
              <a:buChar char="•"/>
            </a:pPr>
            <a:r>
              <a:rPr lang="en-GB" sz="560" dirty="0"/>
              <a:t>On 17 dol 2D ECHO- LV dysfunction with LVEF-35% &amp; hypervolemia so inj hydrocortisone &amp; inj Lasix infusion started. (Bp-89/70(76</a:t>
            </a:r>
            <a:r>
              <a:rPr lang="en-GB" sz="560" dirty="0" smtClean="0"/>
              <a:t>)).</a:t>
            </a:r>
          </a:p>
          <a:p>
            <a:pPr marL="171450" indent="-171450">
              <a:buFont typeface="Arial" panose="020B0604020202020204" pitchFamily="34" charset="0"/>
              <a:buChar char="•"/>
            </a:pPr>
            <a:r>
              <a:rPr lang="en-GB" sz="560" dirty="0"/>
              <a:t>On 18</a:t>
            </a:r>
            <a:r>
              <a:rPr lang="en-GB" sz="560" baseline="30000" dirty="0"/>
              <a:t>th</a:t>
            </a:r>
            <a:r>
              <a:rPr lang="en-GB" sz="560" dirty="0"/>
              <a:t> dol </a:t>
            </a:r>
            <a:r>
              <a:rPr lang="en-GB" sz="560" dirty="0" smtClean="0"/>
              <a:t>blood </a:t>
            </a:r>
            <a:r>
              <a:rPr lang="en-GB" sz="560" dirty="0"/>
              <a:t>pressure was 115/88(97) so monitoring done and noticed </a:t>
            </a:r>
            <a:r>
              <a:rPr lang="en-GB" sz="560" dirty="0"/>
              <a:t>b</a:t>
            </a:r>
            <a:r>
              <a:rPr lang="en-GB" sz="560" dirty="0" smtClean="0"/>
              <a:t>lood pressure </a:t>
            </a:r>
            <a:r>
              <a:rPr lang="en-GB" sz="560" dirty="0"/>
              <a:t>remain higher side &gt; 99</a:t>
            </a:r>
            <a:r>
              <a:rPr lang="en-GB" sz="560" baseline="30000" dirty="0"/>
              <a:t>th</a:t>
            </a:r>
            <a:r>
              <a:rPr lang="en-GB" sz="560" dirty="0"/>
              <a:t> centile 129/88(102), 111/77(88), </a:t>
            </a:r>
            <a:r>
              <a:rPr lang="en-GB" sz="560" dirty="0" smtClean="0"/>
              <a:t>113/75(88) so</a:t>
            </a:r>
            <a:endParaRPr lang="en-IN" sz="560" dirty="0"/>
          </a:p>
          <a:p>
            <a:pPr marL="171450" lvl="0" indent="-171450">
              <a:buFont typeface="Arial" panose="020B0604020202020204" pitchFamily="34" charset="0"/>
              <a:buChar char="•"/>
            </a:pPr>
            <a:endParaRPr lang="en-GB" sz="560" dirty="0" smtClean="0"/>
          </a:p>
          <a:p>
            <a:pPr marL="171450" lvl="0" indent="-171450">
              <a:buFont typeface="Arial" panose="020B0604020202020204" pitchFamily="34" charset="0"/>
              <a:buChar char="•"/>
            </a:pPr>
            <a:endParaRPr lang="en-IN" sz="560" dirty="0"/>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1840" y="3573016"/>
            <a:ext cx="1440160" cy="648000"/>
          </a:xfrm>
          <a:prstGeom prst="rect">
            <a:avLst/>
          </a:prstGeom>
        </p:spPr>
      </p:pic>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2000" y="3573016"/>
            <a:ext cx="1440161" cy="648072"/>
          </a:xfrm>
          <a:prstGeom prst="rect">
            <a:avLst/>
          </a:prstGeom>
        </p:spPr>
      </p:pic>
      <p:sp>
        <p:nvSpPr>
          <p:cNvPr id="28" name="TextBox 27"/>
          <p:cNvSpPr txBox="1"/>
          <p:nvPr/>
        </p:nvSpPr>
        <p:spPr>
          <a:xfrm>
            <a:off x="3131840" y="5733256"/>
            <a:ext cx="2898000" cy="144000"/>
          </a:xfrm>
          <a:prstGeom prst="rect">
            <a:avLst/>
          </a:prstGeom>
          <a:solidFill>
            <a:schemeClr val="tx1">
              <a:lumMod val="95000"/>
              <a:lumOff val="5000"/>
            </a:schemeClr>
          </a:solidFill>
        </p:spPr>
        <p:txBody>
          <a:bodyPr wrap="square" rtlCol="0">
            <a:spAutoFit/>
          </a:bodyPr>
          <a:lstStyle/>
          <a:p>
            <a:pPr algn="ctr"/>
            <a:r>
              <a:rPr lang="en-GB" sz="700" dirty="0" smtClean="0">
                <a:solidFill>
                  <a:schemeClr val="bg1"/>
                </a:solidFill>
              </a:rPr>
              <a:t>ZUBROW</a:t>
            </a:r>
            <a:r>
              <a:rPr lang="en-GB" sz="800" dirty="0" smtClean="0">
                <a:solidFill>
                  <a:schemeClr val="bg1"/>
                </a:solidFill>
              </a:rPr>
              <a:t> CURVES</a:t>
            </a:r>
          </a:p>
        </p:txBody>
      </p:sp>
      <p:pic>
        <p:nvPicPr>
          <p:cNvPr id="29" name="Content Placeholder 5"/>
          <p:cNvPicPr>
            <a:picLocks noChangeAspect="1"/>
          </p:cNvPicPr>
          <p:nvPr/>
        </p:nvPicPr>
        <p:blipFill>
          <a:blip r:embed="rId6"/>
          <a:stretch>
            <a:fillRect/>
          </a:stretch>
        </p:blipFill>
        <p:spPr>
          <a:xfrm>
            <a:off x="3203848" y="5877272"/>
            <a:ext cx="1368152" cy="792088"/>
          </a:xfrm>
          <a:prstGeom prst="rect">
            <a:avLst/>
          </a:prstGeom>
        </p:spPr>
      </p:pic>
      <p:pic>
        <p:nvPicPr>
          <p:cNvPr id="30" name="Content Placeholder 4"/>
          <p:cNvPicPr>
            <a:picLocks noChangeAspect="1"/>
          </p:cNvPicPr>
          <p:nvPr/>
        </p:nvPicPr>
        <p:blipFill rotWithShape="1">
          <a:blip r:embed="rId7"/>
          <a:srcRect l="-1957" t="5620" r="18514" b="-3589"/>
          <a:stretch/>
        </p:blipFill>
        <p:spPr>
          <a:xfrm>
            <a:off x="4644008" y="5949280"/>
            <a:ext cx="1321886" cy="761649"/>
          </a:xfrm>
          <a:prstGeom prst="rect">
            <a:avLst/>
          </a:prstGeom>
        </p:spPr>
      </p:pic>
      <p:sp>
        <p:nvSpPr>
          <p:cNvPr id="31" name="TextBox 30"/>
          <p:cNvSpPr txBox="1"/>
          <p:nvPr/>
        </p:nvSpPr>
        <p:spPr>
          <a:xfrm>
            <a:off x="6156176" y="2132856"/>
            <a:ext cx="2880320" cy="1512168"/>
          </a:xfrm>
          <a:prstGeom prst="rect">
            <a:avLst/>
          </a:prstGeom>
          <a:noFill/>
          <a:ln>
            <a:solidFill>
              <a:schemeClr val="tx1"/>
            </a:solidFill>
          </a:ln>
        </p:spPr>
        <p:txBody>
          <a:bodyPr wrap="square" rtlCol="0">
            <a:spAutoFit/>
          </a:bodyPr>
          <a:lstStyle/>
          <a:p>
            <a:r>
              <a:rPr lang="en-GB" sz="650" b="1" u="sng" dirty="0"/>
              <a:t>Signs and symptoms:</a:t>
            </a:r>
            <a:endParaRPr lang="en-IN" sz="650" dirty="0"/>
          </a:p>
          <a:p>
            <a:r>
              <a:rPr lang="en-GB" sz="650" dirty="0"/>
              <a:t>     Irritability,                   tachypnea,                       Oedema</a:t>
            </a:r>
            <a:endParaRPr lang="en-IN" sz="650" dirty="0"/>
          </a:p>
          <a:p>
            <a:r>
              <a:rPr lang="en-GB" sz="650" dirty="0"/>
              <a:t>     Failure to thrive,        tachycardia,                     sweating, </a:t>
            </a:r>
            <a:endParaRPr lang="en-IN" sz="650" dirty="0"/>
          </a:p>
          <a:p>
            <a:r>
              <a:rPr lang="en-GB" sz="650" dirty="0"/>
              <a:t>     Feeding difficulty,      Seizures,                          Hepatomegaly</a:t>
            </a:r>
            <a:endParaRPr lang="en-IN" sz="650" dirty="0"/>
          </a:p>
          <a:p>
            <a:r>
              <a:rPr lang="en-GB" sz="650" dirty="0"/>
              <a:t>     Apnoea,                       retinal haemorrhage</a:t>
            </a:r>
            <a:endParaRPr lang="en-IN" sz="650" dirty="0"/>
          </a:p>
          <a:p>
            <a:r>
              <a:rPr lang="en-GB" sz="650" b="1" dirty="0"/>
              <a:t> </a:t>
            </a:r>
            <a:endParaRPr lang="en-IN" sz="650" dirty="0"/>
          </a:p>
          <a:p>
            <a:r>
              <a:rPr lang="en-GB" sz="650" b="1" dirty="0"/>
              <a:t> </a:t>
            </a:r>
            <a:r>
              <a:rPr lang="en-GB" sz="650" b="1" u="sng" dirty="0" smtClean="0"/>
              <a:t>Cause</a:t>
            </a:r>
            <a:endParaRPr lang="en-IN" sz="650" dirty="0"/>
          </a:p>
          <a:p>
            <a:r>
              <a:rPr lang="en-GB" sz="650" dirty="0"/>
              <a:t> Renal                                       Medication/intoxication</a:t>
            </a:r>
            <a:endParaRPr lang="en-IN" sz="650" dirty="0"/>
          </a:p>
          <a:p>
            <a:r>
              <a:rPr lang="en-GB" sz="650" dirty="0"/>
              <a:t>      Vascular                              Maternal</a:t>
            </a:r>
            <a:endParaRPr lang="en-IN" sz="650" dirty="0"/>
          </a:p>
          <a:p>
            <a:r>
              <a:rPr lang="en-GB" sz="650" dirty="0"/>
              <a:t>      Parenchymal                     Neurologic</a:t>
            </a:r>
            <a:endParaRPr lang="en-IN" sz="650" dirty="0"/>
          </a:p>
          <a:p>
            <a:r>
              <a:rPr lang="en-GB" sz="650" dirty="0"/>
              <a:t>      Acquired                             Tumour</a:t>
            </a:r>
            <a:endParaRPr lang="en-IN" sz="650" dirty="0"/>
          </a:p>
          <a:p>
            <a:r>
              <a:rPr lang="en-GB" sz="650" dirty="0"/>
              <a:t>Pulmonary, cardiac                  miscellaneous</a:t>
            </a:r>
            <a:endParaRPr lang="en-IN" sz="650" dirty="0"/>
          </a:p>
          <a:p>
            <a:r>
              <a:rPr lang="en-GB" sz="650" dirty="0"/>
              <a:t>Endocrine</a:t>
            </a:r>
            <a:endParaRPr lang="en-IN" sz="650" dirty="0"/>
          </a:p>
          <a:p>
            <a:endParaRPr lang="en-GB" sz="650" dirty="0"/>
          </a:p>
        </p:txBody>
      </p:sp>
      <p:sp>
        <p:nvSpPr>
          <p:cNvPr id="32" name="TextBox 31"/>
          <p:cNvSpPr txBox="1"/>
          <p:nvPr/>
        </p:nvSpPr>
        <p:spPr>
          <a:xfrm>
            <a:off x="6156176" y="3573016"/>
            <a:ext cx="2821545" cy="2192908"/>
          </a:xfrm>
          <a:prstGeom prst="rect">
            <a:avLst/>
          </a:prstGeom>
          <a:noFill/>
        </p:spPr>
        <p:txBody>
          <a:bodyPr wrap="square" rtlCol="0">
            <a:spAutoFit/>
          </a:bodyPr>
          <a:lstStyle/>
          <a:p>
            <a:r>
              <a:rPr lang="en-GB" sz="650" b="1" u="sng" dirty="0"/>
              <a:t>Investigations</a:t>
            </a:r>
            <a:r>
              <a:rPr lang="en-GB" sz="650" b="1" dirty="0"/>
              <a:t>:</a:t>
            </a:r>
            <a:endParaRPr lang="en-IN" sz="650" dirty="0"/>
          </a:p>
          <a:p>
            <a:r>
              <a:rPr lang="en-GB" sz="650" dirty="0"/>
              <a:t>CBC with platelet count, coagulation profile, s. creatinine, s. electrolytes</a:t>
            </a:r>
            <a:endParaRPr lang="en-IN" sz="650" dirty="0"/>
          </a:p>
          <a:p>
            <a:r>
              <a:rPr lang="en-GB" sz="650" dirty="0"/>
              <a:t>Urine analysis, urinary protein/creatinine</a:t>
            </a:r>
            <a:endParaRPr lang="en-IN" sz="650" dirty="0"/>
          </a:p>
          <a:p>
            <a:r>
              <a:rPr lang="en-GB" sz="650" dirty="0"/>
              <a:t>S. cortisol, s. aldosterone, thyroxin, and catecholamine</a:t>
            </a:r>
            <a:endParaRPr lang="en-IN" sz="650" dirty="0"/>
          </a:p>
          <a:p>
            <a:r>
              <a:rPr lang="en-GB" sz="650" dirty="0"/>
              <a:t>Plasma renin activity </a:t>
            </a:r>
            <a:endParaRPr lang="en-IN" sz="650" dirty="0"/>
          </a:p>
          <a:p>
            <a:r>
              <a:rPr lang="en-GB" sz="650" dirty="0"/>
              <a:t>Imaging- renal USG, renal Doppler, nuclear scanning</a:t>
            </a:r>
            <a:endParaRPr lang="en-IN" sz="650" dirty="0"/>
          </a:p>
          <a:p>
            <a:r>
              <a:rPr lang="en-GB" sz="650" dirty="0"/>
              <a:t>Advanced imaging [e.g., nuclear scanning, complete tomographic scan or magnetic resonance angiography, traditional intra-arterial angiography, or electron beam CT scan (EBCT)]</a:t>
            </a:r>
            <a:endParaRPr lang="en-IN" sz="650" dirty="0"/>
          </a:p>
          <a:p>
            <a:r>
              <a:rPr lang="en-IN" sz="650" dirty="0"/>
              <a:t>EKG and echocardiogram</a:t>
            </a:r>
          </a:p>
          <a:p>
            <a:r>
              <a:rPr lang="en-GB" sz="650" dirty="0"/>
              <a:t>CT scan of the head</a:t>
            </a:r>
            <a:endParaRPr lang="en-IN" sz="650" dirty="0"/>
          </a:p>
          <a:p>
            <a:r>
              <a:rPr lang="en-GB" sz="650" b="1" u="sng" dirty="0"/>
              <a:t>Management:</a:t>
            </a:r>
            <a:endParaRPr lang="en-IN" sz="650" dirty="0"/>
          </a:p>
          <a:p>
            <a:r>
              <a:rPr lang="en-IN" sz="650" dirty="0"/>
              <a:t>• Asymptomatic /Mild Hypertension (Systolic 95th to &lt; 99 %) -resolves in time </a:t>
            </a:r>
          </a:p>
          <a:p>
            <a:r>
              <a:rPr lang="en-IN" sz="650" dirty="0"/>
              <a:t>• Moderate to Severe (Systolic &gt;/= 99th %) – antihypertensive therapy</a:t>
            </a:r>
          </a:p>
          <a:p>
            <a:r>
              <a:rPr lang="en-IN" sz="650" b="1" u="sng" dirty="0"/>
              <a:t>Address correctible causes of hypertension </a:t>
            </a:r>
            <a:endParaRPr lang="en-IN" sz="650" dirty="0"/>
          </a:p>
          <a:p>
            <a:r>
              <a:rPr lang="en-IN" sz="650" dirty="0"/>
              <a:t>• Correct volume overload        • wean inotropic infusion • Choose a suitable agent           • treat pain                                    • depends on specific clinical situation</a:t>
            </a:r>
          </a:p>
          <a:p>
            <a:r>
              <a:rPr lang="en-GB" sz="650" b="1" u="sng" dirty="0"/>
              <a:t>Complications:   </a:t>
            </a:r>
            <a:endParaRPr lang="en-IN" sz="650" dirty="0"/>
          </a:p>
          <a:p>
            <a:r>
              <a:rPr lang="en-IN" sz="650" dirty="0"/>
              <a:t>Hypertensive retinopathy,       left ventricular hypertrophy, </a:t>
            </a:r>
          </a:p>
          <a:p>
            <a:r>
              <a:rPr lang="en-IN" sz="650" dirty="0"/>
              <a:t> Cardiomyopathy                         encephalopathy</a:t>
            </a:r>
            <a:endParaRPr lang="en-IN" sz="650" dirty="0"/>
          </a:p>
        </p:txBody>
      </p:sp>
      <p:sp>
        <p:nvSpPr>
          <p:cNvPr id="33" name="TextBox 32"/>
          <p:cNvSpPr txBox="1"/>
          <p:nvPr/>
        </p:nvSpPr>
        <p:spPr>
          <a:xfrm>
            <a:off x="6156176" y="5733256"/>
            <a:ext cx="2898000" cy="144000"/>
          </a:xfrm>
          <a:prstGeom prst="rect">
            <a:avLst/>
          </a:prstGeom>
          <a:solidFill>
            <a:schemeClr val="tx1">
              <a:lumMod val="95000"/>
              <a:lumOff val="5000"/>
            </a:schemeClr>
          </a:solidFill>
        </p:spPr>
        <p:txBody>
          <a:bodyPr wrap="square" rtlCol="0">
            <a:spAutoFit/>
          </a:bodyPr>
          <a:lstStyle/>
          <a:p>
            <a:pPr algn="ctr"/>
            <a:r>
              <a:rPr lang="en-GB" sz="700" dirty="0" smtClean="0">
                <a:solidFill>
                  <a:schemeClr val="bg1"/>
                </a:solidFill>
              </a:rPr>
              <a:t>CONCLUSION</a:t>
            </a:r>
          </a:p>
        </p:txBody>
      </p:sp>
      <p:sp>
        <p:nvSpPr>
          <p:cNvPr id="34" name="TextBox 33"/>
          <p:cNvSpPr txBox="1"/>
          <p:nvPr/>
        </p:nvSpPr>
        <p:spPr>
          <a:xfrm>
            <a:off x="6156176" y="5877272"/>
            <a:ext cx="2915816" cy="892552"/>
          </a:xfrm>
          <a:prstGeom prst="rect">
            <a:avLst/>
          </a:prstGeom>
          <a:noFill/>
        </p:spPr>
        <p:txBody>
          <a:bodyPr wrap="square" rtlCol="0">
            <a:spAutoFit/>
          </a:bodyPr>
          <a:lstStyle/>
          <a:p>
            <a:r>
              <a:rPr lang="en-IN" sz="650" dirty="0"/>
              <a:t>Neonatal hypertension is very rare. Due to life-threatening complications associated with target organ damage, appropriate antihypertensive medication has to be chosen and administered at right time to prevent &amp; reduce serious debilitating conditions. Sodium nitroprusside can be considered in a management of neonatal hypertension. Due to serious side effects of cyanide poisoning, monitoring thiocyanate levels with metabolic acidosis and lactate is very crucial. Safety issue still concerned with sodium nitroprusside.</a:t>
            </a:r>
          </a:p>
          <a:p>
            <a:endParaRPr lang="en-IN" sz="650" dirty="0"/>
          </a:p>
        </p:txBody>
      </p:sp>
      <p:sp>
        <p:nvSpPr>
          <p:cNvPr id="3" name="TextBox 2"/>
          <p:cNvSpPr txBox="1"/>
          <p:nvPr/>
        </p:nvSpPr>
        <p:spPr>
          <a:xfrm>
            <a:off x="107504" y="2204864"/>
            <a:ext cx="2880321" cy="1692771"/>
          </a:xfrm>
          <a:prstGeom prst="rect">
            <a:avLst/>
          </a:prstGeom>
          <a:noFill/>
        </p:spPr>
        <p:txBody>
          <a:bodyPr wrap="square" rtlCol="0">
            <a:spAutoFit/>
          </a:bodyPr>
          <a:lstStyle/>
          <a:p>
            <a:r>
              <a:rPr lang="en-IN" sz="650" dirty="0"/>
              <a:t>“Neonatal hypertension is increasingly recognized in neonatal intensive care units.  A variety of factors appear to be important in determining blood pressure in neonates, including gestational age, birth weight, and postmenstrual age. Normative data on neonatal blood pressure values remain limited. The cause of hypertension in an affected neonate should be identified with careful diagnostic evaluation, with the most common causes being renal parenchymal disease, umbilical catheterization-associated thrombosis, and chronic lung disease. Available data suggest that long-term outcomes are usually good, with resolution of hypertension in most infants.  We present full term male patient who had hypertension (&gt;99</a:t>
            </a:r>
            <a:r>
              <a:rPr lang="en-IN" sz="650" baseline="30000" dirty="0"/>
              <a:t>th</a:t>
            </a:r>
            <a:r>
              <a:rPr lang="en-IN" sz="650" dirty="0"/>
              <a:t> percentile). His echocardiogram showed poor left ventricular contractility (ejection fraction of 30%) who later developed left ventricular hypertrophy </a:t>
            </a:r>
            <a:r>
              <a:rPr lang="en-GB" sz="650" dirty="0"/>
              <a:t>2° to hypertension</a:t>
            </a:r>
            <a:r>
              <a:rPr lang="en-IN" sz="650" dirty="0"/>
              <a:t>.  He was started on Nifedipine and propranolol. Later as blood pressure readings were still on higher side, sodium nitroprusside and clonidine were added. Gradually his blood pressure decreased and cardiac function improved. We would like to share our experience of using multiple anti-hypertensive in this child to control hypertension</a:t>
            </a:r>
            <a:endParaRPr lang="en-IN" sz="650" dirty="0"/>
          </a:p>
        </p:txBody>
      </p:sp>
      <p:sp>
        <p:nvSpPr>
          <p:cNvPr id="2" name="TextBox 1"/>
          <p:cNvSpPr txBox="1"/>
          <p:nvPr/>
        </p:nvSpPr>
        <p:spPr>
          <a:xfrm>
            <a:off x="3131840" y="2132856"/>
            <a:ext cx="2880320" cy="1471172"/>
          </a:xfrm>
          <a:prstGeom prst="rect">
            <a:avLst/>
          </a:prstGeom>
          <a:noFill/>
        </p:spPr>
        <p:txBody>
          <a:bodyPr wrap="square" rtlCol="0">
            <a:spAutoFit/>
          </a:bodyPr>
          <a:lstStyle/>
          <a:p>
            <a:r>
              <a:rPr lang="en-GB" sz="560" dirty="0"/>
              <a:t> </a:t>
            </a:r>
            <a:r>
              <a:rPr lang="en-GB" sz="560" dirty="0" smtClean="0"/>
              <a:t>          tab Nifedipine</a:t>
            </a:r>
            <a:r>
              <a:rPr lang="en-IN" sz="560" dirty="0"/>
              <a:t> </a:t>
            </a:r>
            <a:r>
              <a:rPr lang="en-GB" sz="560" dirty="0" smtClean="0"/>
              <a:t>2mg/kg/day </a:t>
            </a:r>
            <a:r>
              <a:rPr lang="en-GB" sz="560" dirty="0"/>
              <a:t>qid Started On 20</a:t>
            </a:r>
            <a:r>
              <a:rPr lang="en-GB" sz="560" baseline="30000" dirty="0"/>
              <a:t>th</a:t>
            </a:r>
            <a:r>
              <a:rPr lang="en-GB" sz="560" dirty="0"/>
              <a:t> dol.</a:t>
            </a:r>
            <a:endParaRPr lang="en-IN" sz="560" dirty="0"/>
          </a:p>
          <a:p>
            <a:pPr marL="171450" lvl="0" indent="-171450">
              <a:buFont typeface="Arial" panose="020B0604020202020204" pitchFamily="34" charset="0"/>
              <a:buChar char="•"/>
            </a:pPr>
            <a:r>
              <a:rPr lang="en-GB" sz="560" dirty="0"/>
              <a:t>Still blood pressure were &gt;99 centile so tab propranolol 3mg/kg/day tds started.</a:t>
            </a:r>
            <a:endParaRPr lang="en-IN" sz="560" dirty="0"/>
          </a:p>
          <a:p>
            <a:pPr marL="171450" lvl="0" indent="-171450">
              <a:buFont typeface="Arial" panose="020B0604020202020204" pitchFamily="34" charset="0"/>
              <a:buChar char="•"/>
            </a:pPr>
            <a:r>
              <a:rPr lang="en-GB" sz="560" dirty="0"/>
              <a:t>Baby extubated to nasal HFOV on 21</a:t>
            </a:r>
            <a:r>
              <a:rPr lang="en-GB" sz="560" baseline="30000" dirty="0"/>
              <a:t>st</a:t>
            </a:r>
            <a:r>
              <a:rPr lang="en-GB" sz="560" dirty="0"/>
              <a:t> dol.</a:t>
            </a:r>
            <a:endParaRPr lang="en-IN" sz="560" dirty="0"/>
          </a:p>
          <a:p>
            <a:pPr marL="171450" lvl="0" indent="-171450">
              <a:buFont typeface="Arial" panose="020B0604020202020204" pitchFamily="34" charset="0"/>
              <a:buChar char="•"/>
            </a:pPr>
            <a:r>
              <a:rPr lang="en-GB" sz="560" dirty="0"/>
              <a:t>2D ECHO- LVH 2° to systemic hypertension on 23</a:t>
            </a:r>
            <a:r>
              <a:rPr lang="en-GB" sz="560" baseline="30000" dirty="0"/>
              <a:t>rd</a:t>
            </a:r>
            <a:r>
              <a:rPr lang="en-GB" sz="560" dirty="0"/>
              <a:t> dol</a:t>
            </a:r>
            <a:endParaRPr lang="en-IN" sz="560" dirty="0"/>
          </a:p>
          <a:p>
            <a:pPr marL="171450" lvl="0" indent="-171450">
              <a:buFont typeface="Arial" panose="020B0604020202020204" pitchFamily="34" charset="0"/>
              <a:buChar char="•"/>
            </a:pPr>
            <a:r>
              <a:rPr lang="en-GB" sz="560" dirty="0"/>
              <a:t>I/v/o persistent high blood pressure (Bp-132/88(103)), Paediatric nephrologist involved &amp; sodium nitroprusside infusion started 23</a:t>
            </a:r>
            <a:r>
              <a:rPr lang="en-GB" sz="560" baseline="30000" dirty="0"/>
              <a:t>rd</a:t>
            </a:r>
            <a:r>
              <a:rPr lang="en-GB" sz="560" dirty="0"/>
              <a:t> dol. 0.1ugm/kg/min (Bp-127/87(100)) up to 1ugm/kg/min on 24</a:t>
            </a:r>
            <a:r>
              <a:rPr lang="en-GB" sz="560" baseline="30000" dirty="0"/>
              <a:t>th</a:t>
            </a:r>
            <a:r>
              <a:rPr lang="en-GB" sz="560" dirty="0"/>
              <a:t> dol. Still bp on higher side so tab clonidine started 9ugm/kg/day tds on 25</a:t>
            </a:r>
            <a:r>
              <a:rPr lang="en-GB" sz="560" baseline="30000" dirty="0"/>
              <a:t>th</a:t>
            </a:r>
            <a:r>
              <a:rPr lang="en-GB" sz="560" dirty="0"/>
              <a:t> dol.</a:t>
            </a:r>
            <a:endParaRPr lang="en-IN" sz="560" dirty="0"/>
          </a:p>
          <a:p>
            <a:pPr marL="171450" lvl="0" indent="-171450">
              <a:buFont typeface="Arial" panose="020B0604020202020204" pitchFamily="34" charset="0"/>
              <a:buChar char="•"/>
            </a:pPr>
            <a:r>
              <a:rPr lang="en-GB" sz="560" dirty="0"/>
              <a:t>Blood pressure start decreasing (bp-106/63(78)) (bp-100/65(76)) towards normal range so gradually sodium nitroprusside (given for 2 days) tapered and stopped, Lasix stopped on 26</a:t>
            </a:r>
            <a:r>
              <a:rPr lang="en-GB" sz="560" baseline="30000" dirty="0"/>
              <a:t>th</a:t>
            </a:r>
            <a:r>
              <a:rPr lang="en-GB" sz="560" dirty="0"/>
              <a:t> dol.</a:t>
            </a:r>
            <a:endParaRPr lang="en-IN" sz="560" dirty="0"/>
          </a:p>
          <a:p>
            <a:pPr marL="171450" lvl="0" indent="-171450">
              <a:buFont typeface="Arial" panose="020B0604020202020204" pitchFamily="34" charset="0"/>
              <a:buChar char="•"/>
            </a:pPr>
            <a:r>
              <a:rPr lang="en-GB" sz="560" dirty="0"/>
              <a:t>2D ECHO on 27 dol– hypertrophic cardiomyopathy with good left ventricular function and BP in decreasing in normal range so gradually clonidine(3 days), inj milrinone infusion(total 14 days) and nifedipine(8 days) stopped.</a:t>
            </a:r>
            <a:endParaRPr lang="en-IN" sz="560" dirty="0"/>
          </a:p>
          <a:p>
            <a:pPr marL="171450" lvl="0" indent="-171450">
              <a:buFont typeface="Arial" panose="020B0604020202020204" pitchFamily="34" charset="0"/>
              <a:buChar char="•"/>
            </a:pPr>
            <a:r>
              <a:rPr lang="en-GB" sz="560" dirty="0"/>
              <a:t>Tab propranolol continued. </a:t>
            </a:r>
            <a:endParaRPr lang="en-IN" sz="560" dirty="0"/>
          </a:p>
          <a:p>
            <a:pPr marL="171450" lvl="0" indent="-171450">
              <a:buFont typeface="Arial" panose="020B0604020202020204" pitchFamily="34" charset="0"/>
              <a:buChar char="•"/>
            </a:pPr>
            <a:r>
              <a:rPr lang="en-GB" sz="560" dirty="0"/>
              <a:t>2D ECHO on 5/10/21 which s/o decrease in left ventricular hypertrophy.</a:t>
            </a:r>
            <a:endParaRPr lang="en-IN" sz="560" dirty="0"/>
          </a:p>
        </p:txBody>
      </p:sp>
      <p:sp>
        <p:nvSpPr>
          <p:cNvPr id="8" name="TextBox 7"/>
          <p:cNvSpPr txBox="1"/>
          <p:nvPr/>
        </p:nvSpPr>
        <p:spPr>
          <a:xfrm>
            <a:off x="3131840" y="4221088"/>
            <a:ext cx="2880320" cy="1492716"/>
          </a:xfrm>
          <a:prstGeom prst="rect">
            <a:avLst/>
          </a:prstGeom>
          <a:noFill/>
        </p:spPr>
        <p:txBody>
          <a:bodyPr wrap="square" rtlCol="0">
            <a:spAutoFit/>
          </a:bodyPr>
          <a:lstStyle/>
          <a:p>
            <a:r>
              <a:rPr lang="en-GB" sz="650" b="1" u="sng" dirty="0"/>
              <a:t>DEFINITION</a:t>
            </a:r>
            <a:r>
              <a:rPr lang="en-GB" sz="650" dirty="0"/>
              <a:t> • Systolic &amp;/or diastolic BP &gt;/= 95%, • Stage 1: BP at 95 to &lt; 99% </a:t>
            </a:r>
            <a:endParaRPr lang="en-IN" sz="650" dirty="0"/>
          </a:p>
          <a:p>
            <a:r>
              <a:rPr lang="en-GB" sz="650" dirty="0"/>
              <a:t>                                                                                 • Stage 2: BP &gt;/= 99% + 5 mm Hg</a:t>
            </a:r>
            <a:endParaRPr lang="en-IN" sz="650" dirty="0"/>
          </a:p>
          <a:p>
            <a:r>
              <a:rPr lang="en-IN" sz="650" dirty="0"/>
              <a:t> </a:t>
            </a:r>
            <a:r>
              <a:rPr lang="en-IN" sz="650" b="1" u="sng" dirty="0"/>
              <a:t>Nwankwo </a:t>
            </a:r>
            <a:r>
              <a:rPr lang="en-GB" sz="650" b="1" u="sng" dirty="0"/>
              <a:t>STANDARDIZED PROTOCOL</a:t>
            </a:r>
            <a:endParaRPr lang="en-IN" sz="650" dirty="0"/>
          </a:p>
          <a:p>
            <a:r>
              <a:rPr lang="en-GB" sz="650" dirty="0"/>
              <a:t>• Check blood pressure 1.5 hours after feeding/intervention, apply appropriately sized cuff (- 2/3 the length of the limb segment 80-100 % of the limb circumference) </a:t>
            </a:r>
            <a:r>
              <a:rPr lang="en-IN" sz="650" dirty="0"/>
              <a:t>Wait 15 minutes or more of stillness. 3 successive readings at 2-minute interval.</a:t>
            </a:r>
          </a:p>
          <a:p>
            <a:r>
              <a:rPr lang="en-GB" sz="650" dirty="0"/>
              <a:t>IBP most</a:t>
            </a:r>
            <a:r>
              <a:rPr lang="en-IN" sz="650" dirty="0"/>
              <a:t> accurate technique • placed in aorta or radial artery.</a:t>
            </a:r>
          </a:p>
          <a:p>
            <a:r>
              <a:rPr lang="en-GB" sz="650" dirty="0"/>
              <a:t>NIBP </a:t>
            </a:r>
            <a:r>
              <a:rPr lang="en-IN" sz="650" dirty="0"/>
              <a:t>measure systolic and mean and calculate diastolic pressure.</a:t>
            </a:r>
          </a:p>
          <a:p>
            <a:r>
              <a:rPr lang="en-IN" sz="650" b="1" u="sng" dirty="0"/>
              <a:t>Zubrow et al (695 PT infant) </a:t>
            </a:r>
            <a:endParaRPr lang="en-IN" sz="650" dirty="0"/>
          </a:p>
          <a:p>
            <a:r>
              <a:rPr lang="en-IN" sz="650" dirty="0"/>
              <a:t>• generated standard curves for mean BP + upper and lower 95% confidence limits </a:t>
            </a:r>
          </a:p>
          <a:p>
            <a:r>
              <a:rPr lang="en-IN" sz="650" dirty="0"/>
              <a:t>• Regression lines developed based on Birthweight, Gestational age, Post conceptual age.</a:t>
            </a:r>
          </a:p>
        </p:txBody>
      </p:sp>
      <p:sp>
        <p:nvSpPr>
          <p:cNvPr id="37" name="Rectangle 36"/>
          <p:cNvSpPr/>
          <p:nvPr/>
        </p:nvSpPr>
        <p:spPr>
          <a:xfrm>
            <a:off x="3131840" y="2132856"/>
            <a:ext cx="2897633" cy="457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139801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997</Words>
  <Application>Microsoft Office PowerPoint</Application>
  <PresentationFormat>On-screen Show (4:3)</PresentationFormat>
  <Paragraphs>69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Gauti</dc:creator>
  <cp:lastModifiedBy>ADMIN</cp:lastModifiedBy>
  <cp:revision>29</cp:revision>
  <dcterms:created xsi:type="dcterms:W3CDTF">2021-10-18T13:11:54Z</dcterms:created>
  <dcterms:modified xsi:type="dcterms:W3CDTF">2021-11-14T18:35:02Z</dcterms:modified>
</cp:coreProperties>
</file>