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291" autoAdjust="0"/>
  </p:normalViewPr>
  <p:slideViewPr>
    <p:cSldViewPr>
      <p:cViewPr>
        <p:scale>
          <a:sx n="75" d="100"/>
          <a:sy n="75" d="100"/>
        </p:scale>
        <p:origin x="1674" y="-43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F7D7B23E-E81E-4508-9B06-B5C990B4E9EC}" type="datetimeFigureOut">
              <a:rPr lang="en-IN" smtClean="0"/>
              <a:t>09-11-2021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D40FE99-E901-4B93-A004-D94AE94E821E}" type="slidenum">
              <a:rPr lang="en-IN" smtClean="0"/>
              <a:t>‹#›</a:t>
            </a:fld>
            <a:endParaRPr lang="en-IN"/>
          </a:p>
        </p:txBody>
      </p:sp>
      <p:pic>
        <p:nvPicPr>
          <p:cNvPr id="8" name="Picture 7">
            <a:extLst>
              <a:ext uri="{FF2B5EF4-FFF2-40B4-BE49-F238E27FC236}">
                <a16:creationId xmlns:a16="http://schemas.microsoft.com/office/drawing/2014/main" id="{8F479954-0A6C-4104-8D46-B560A7299F8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462" y="-13801"/>
            <a:ext cx="9144000" cy="1721644"/>
          </a:xfrm>
          <a:prstGeom prst="rect">
            <a:avLst/>
          </a:prstGeom>
        </p:spPr>
      </p:pic>
    </p:spTree>
    <p:extLst>
      <p:ext uri="{BB962C8B-B14F-4D97-AF65-F5344CB8AC3E}">
        <p14:creationId xmlns:p14="http://schemas.microsoft.com/office/powerpoint/2010/main" val="931756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F7D7B23E-E81E-4508-9B06-B5C990B4E9EC}" type="datetimeFigureOut">
              <a:rPr lang="en-IN" smtClean="0"/>
              <a:t>09-11-2021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D40FE99-E901-4B93-A004-D94AE94E821E}" type="slidenum">
              <a:rPr lang="en-IN" smtClean="0"/>
              <a:t>‹#›</a:t>
            </a:fld>
            <a:endParaRPr lang="en-IN"/>
          </a:p>
        </p:txBody>
      </p:sp>
    </p:spTree>
    <p:extLst>
      <p:ext uri="{BB962C8B-B14F-4D97-AF65-F5344CB8AC3E}">
        <p14:creationId xmlns:p14="http://schemas.microsoft.com/office/powerpoint/2010/main" val="2139890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F7D7B23E-E81E-4508-9B06-B5C990B4E9EC}" type="datetimeFigureOut">
              <a:rPr lang="en-IN" smtClean="0"/>
              <a:t>09-11-2021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D40FE99-E901-4B93-A004-D94AE94E821E}" type="slidenum">
              <a:rPr lang="en-IN" smtClean="0"/>
              <a:t>‹#›</a:t>
            </a:fld>
            <a:endParaRPr lang="en-IN"/>
          </a:p>
        </p:txBody>
      </p:sp>
    </p:spTree>
    <p:extLst>
      <p:ext uri="{BB962C8B-B14F-4D97-AF65-F5344CB8AC3E}">
        <p14:creationId xmlns:p14="http://schemas.microsoft.com/office/powerpoint/2010/main" val="1528979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F7D7B23E-E81E-4508-9B06-B5C990B4E9EC}" type="datetimeFigureOut">
              <a:rPr lang="en-IN" smtClean="0"/>
              <a:t>09-11-2021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D40FE99-E901-4B93-A004-D94AE94E821E}" type="slidenum">
              <a:rPr lang="en-IN" smtClean="0"/>
              <a:t>‹#›</a:t>
            </a:fld>
            <a:endParaRPr lang="en-IN"/>
          </a:p>
        </p:txBody>
      </p:sp>
    </p:spTree>
    <p:extLst>
      <p:ext uri="{BB962C8B-B14F-4D97-AF65-F5344CB8AC3E}">
        <p14:creationId xmlns:p14="http://schemas.microsoft.com/office/powerpoint/2010/main" val="3144134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D7B23E-E81E-4508-9B06-B5C990B4E9EC}" type="datetimeFigureOut">
              <a:rPr lang="en-IN" smtClean="0"/>
              <a:t>09-11-2021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D40FE99-E901-4B93-A004-D94AE94E821E}" type="slidenum">
              <a:rPr lang="en-IN" smtClean="0"/>
              <a:t>‹#›</a:t>
            </a:fld>
            <a:endParaRPr lang="en-IN"/>
          </a:p>
        </p:txBody>
      </p:sp>
    </p:spTree>
    <p:extLst>
      <p:ext uri="{BB962C8B-B14F-4D97-AF65-F5344CB8AC3E}">
        <p14:creationId xmlns:p14="http://schemas.microsoft.com/office/powerpoint/2010/main" val="2413716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F7D7B23E-E81E-4508-9B06-B5C990B4E9EC}" type="datetimeFigureOut">
              <a:rPr lang="en-IN" smtClean="0"/>
              <a:t>09-11-2021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D40FE99-E901-4B93-A004-D94AE94E821E}" type="slidenum">
              <a:rPr lang="en-IN" smtClean="0"/>
              <a:t>‹#›</a:t>
            </a:fld>
            <a:endParaRPr lang="en-IN"/>
          </a:p>
        </p:txBody>
      </p:sp>
    </p:spTree>
    <p:extLst>
      <p:ext uri="{BB962C8B-B14F-4D97-AF65-F5344CB8AC3E}">
        <p14:creationId xmlns:p14="http://schemas.microsoft.com/office/powerpoint/2010/main" val="2300704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F7D7B23E-E81E-4508-9B06-B5C990B4E9EC}" type="datetimeFigureOut">
              <a:rPr lang="en-IN" smtClean="0"/>
              <a:t>09-11-2021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D40FE99-E901-4B93-A004-D94AE94E821E}" type="slidenum">
              <a:rPr lang="en-IN" smtClean="0"/>
              <a:t>‹#›</a:t>
            </a:fld>
            <a:endParaRPr lang="en-IN"/>
          </a:p>
        </p:txBody>
      </p:sp>
    </p:spTree>
    <p:extLst>
      <p:ext uri="{BB962C8B-B14F-4D97-AF65-F5344CB8AC3E}">
        <p14:creationId xmlns:p14="http://schemas.microsoft.com/office/powerpoint/2010/main" val="2028459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F7D7B23E-E81E-4508-9B06-B5C990B4E9EC}" type="datetimeFigureOut">
              <a:rPr lang="en-IN" smtClean="0"/>
              <a:t>09-11-2021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D40FE99-E901-4B93-A004-D94AE94E821E}" type="slidenum">
              <a:rPr lang="en-IN" smtClean="0"/>
              <a:t>‹#›</a:t>
            </a:fld>
            <a:endParaRPr lang="en-IN"/>
          </a:p>
        </p:txBody>
      </p:sp>
    </p:spTree>
    <p:extLst>
      <p:ext uri="{BB962C8B-B14F-4D97-AF65-F5344CB8AC3E}">
        <p14:creationId xmlns:p14="http://schemas.microsoft.com/office/powerpoint/2010/main" val="3774021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D7B23E-E81E-4508-9B06-B5C990B4E9EC}" type="datetimeFigureOut">
              <a:rPr lang="en-IN" smtClean="0"/>
              <a:t>09-11-2021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D40FE99-E901-4B93-A004-D94AE94E821E}" type="slidenum">
              <a:rPr lang="en-IN" smtClean="0"/>
              <a:t>‹#›</a:t>
            </a:fld>
            <a:endParaRPr lang="en-IN"/>
          </a:p>
        </p:txBody>
      </p:sp>
    </p:spTree>
    <p:extLst>
      <p:ext uri="{BB962C8B-B14F-4D97-AF65-F5344CB8AC3E}">
        <p14:creationId xmlns:p14="http://schemas.microsoft.com/office/powerpoint/2010/main" val="1931676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7D7B23E-E81E-4508-9B06-B5C990B4E9EC}" type="datetimeFigureOut">
              <a:rPr lang="en-IN" smtClean="0"/>
              <a:t>09-11-2021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D40FE99-E901-4B93-A004-D94AE94E821E}" type="slidenum">
              <a:rPr lang="en-IN" smtClean="0"/>
              <a:t>‹#›</a:t>
            </a:fld>
            <a:endParaRPr lang="en-IN"/>
          </a:p>
        </p:txBody>
      </p:sp>
    </p:spTree>
    <p:extLst>
      <p:ext uri="{BB962C8B-B14F-4D97-AF65-F5344CB8AC3E}">
        <p14:creationId xmlns:p14="http://schemas.microsoft.com/office/powerpoint/2010/main" val="936903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7D7B23E-E81E-4508-9B06-B5C990B4E9EC}" type="datetimeFigureOut">
              <a:rPr lang="en-IN" smtClean="0"/>
              <a:t>09-11-2021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D40FE99-E901-4B93-A004-D94AE94E821E}" type="slidenum">
              <a:rPr lang="en-IN" smtClean="0"/>
              <a:t>‹#›</a:t>
            </a:fld>
            <a:endParaRPr lang="en-IN"/>
          </a:p>
        </p:txBody>
      </p:sp>
    </p:spTree>
    <p:extLst>
      <p:ext uri="{BB962C8B-B14F-4D97-AF65-F5344CB8AC3E}">
        <p14:creationId xmlns:p14="http://schemas.microsoft.com/office/powerpoint/2010/main" val="3819081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D7B23E-E81E-4508-9B06-B5C990B4E9EC}" type="datetimeFigureOut">
              <a:rPr lang="en-IN" smtClean="0"/>
              <a:t>09-11-2021</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40FE99-E901-4B93-A004-D94AE94E821E}" type="slidenum">
              <a:rPr lang="en-IN" smtClean="0"/>
              <a:t>‹#›</a:t>
            </a:fld>
            <a:endParaRPr lang="en-IN"/>
          </a:p>
        </p:txBody>
      </p:sp>
    </p:spTree>
    <p:extLst>
      <p:ext uri="{BB962C8B-B14F-4D97-AF65-F5344CB8AC3E}">
        <p14:creationId xmlns:p14="http://schemas.microsoft.com/office/powerpoint/2010/main" val="5775798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blob:https://web.whatsapp.com/b0319bfd-43d6-46c0-807f-f6ead3bf0afd"/>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5" name="AutoShape 4" descr="blob:https://web.whatsapp.com/b0319bfd-43d6-46c0-807f-f6ead3bf0afd"/>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7" name="TextBox 6"/>
          <p:cNvSpPr txBox="1"/>
          <p:nvPr/>
        </p:nvSpPr>
        <p:spPr>
          <a:xfrm>
            <a:off x="0" y="1728789"/>
            <a:ext cx="9144000"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IN" dirty="0"/>
              <a:t>SGA</a:t>
            </a:r>
          </a:p>
        </p:txBody>
      </p:sp>
      <p:sp>
        <p:nvSpPr>
          <p:cNvPr id="3" name="Rectangle 2">
            <a:extLst>
              <a:ext uri="{FF2B5EF4-FFF2-40B4-BE49-F238E27FC236}">
                <a16:creationId xmlns:a16="http://schemas.microsoft.com/office/drawing/2014/main" id="{1B0AAB89-12C0-4C3F-9A0E-60CCF8719ECD}"/>
              </a:ext>
            </a:extLst>
          </p:cNvPr>
          <p:cNvSpPr/>
          <p:nvPr/>
        </p:nvSpPr>
        <p:spPr>
          <a:xfrm>
            <a:off x="0" y="1728789"/>
            <a:ext cx="9144000" cy="4760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TextBox 5">
            <a:extLst>
              <a:ext uri="{FF2B5EF4-FFF2-40B4-BE49-F238E27FC236}">
                <a16:creationId xmlns:a16="http://schemas.microsoft.com/office/drawing/2014/main" id="{51C55518-0CBA-499C-8E6E-019211918B54}"/>
              </a:ext>
            </a:extLst>
          </p:cNvPr>
          <p:cNvSpPr txBox="1"/>
          <p:nvPr/>
        </p:nvSpPr>
        <p:spPr>
          <a:xfrm>
            <a:off x="0" y="1728789"/>
            <a:ext cx="9144000" cy="584775"/>
          </a:xfrm>
          <a:prstGeom prst="rect">
            <a:avLst/>
          </a:prstGeom>
          <a:solidFill>
            <a:srgbClr val="FFFF00"/>
          </a:solidFill>
        </p:spPr>
        <p:txBody>
          <a:bodyPr wrap="square" rtlCol="0">
            <a:spAutoFit/>
          </a:bodyPr>
          <a:lstStyle/>
          <a:p>
            <a:r>
              <a:rPr lang="en-IN" b="1" i="1" dirty="0">
                <a:effectLst>
                  <a:outerShdw blurRad="38100" dist="38100" dir="2700000" algn="tl">
                    <a:srgbClr val="000000">
                      <a:alpha val="43137"/>
                    </a:srgbClr>
                  </a:outerShdw>
                </a:effectLst>
              </a:rPr>
              <a:t>                           CARMI SYNDROME  -A RARE ENTITY IN NEWBORN </a:t>
            </a:r>
          </a:p>
          <a:p>
            <a:r>
              <a:rPr lang="en-IN" sz="1400" b="1" i="1" dirty="0">
                <a:effectLst>
                  <a:outerShdw blurRad="38100" dist="38100" dir="2700000" algn="tl">
                    <a:srgbClr val="000000">
                      <a:alpha val="43137"/>
                    </a:srgbClr>
                  </a:outerShdw>
                </a:effectLst>
              </a:rPr>
              <a:t>             First author Dr. Swati Dubey    Co-Author : - </a:t>
            </a:r>
            <a:r>
              <a:rPr lang="en-IN" sz="1400" b="1" i="1" dirty="0" err="1">
                <a:effectLst>
                  <a:outerShdw blurRad="38100" dist="38100" dir="2700000" algn="tl">
                    <a:srgbClr val="000000">
                      <a:alpha val="43137"/>
                    </a:srgbClr>
                  </a:outerShdw>
                </a:effectLst>
              </a:rPr>
              <a:t>Dr.Sambhaji</a:t>
            </a:r>
            <a:r>
              <a:rPr lang="en-IN" sz="1400" b="1" i="1" dirty="0">
                <a:effectLst>
                  <a:outerShdw blurRad="38100" dist="38100" dir="2700000" algn="tl">
                    <a:srgbClr val="000000">
                      <a:alpha val="43137"/>
                    </a:srgbClr>
                  </a:outerShdw>
                </a:effectLst>
              </a:rPr>
              <a:t> </a:t>
            </a:r>
            <a:r>
              <a:rPr lang="en-IN" sz="1400" b="1" i="1" dirty="0" err="1">
                <a:effectLst>
                  <a:outerShdw blurRad="38100" dist="38100" dir="2700000" algn="tl">
                    <a:srgbClr val="000000">
                      <a:alpha val="43137"/>
                    </a:srgbClr>
                  </a:outerShdw>
                </a:effectLst>
              </a:rPr>
              <a:t>Chate</a:t>
            </a:r>
            <a:r>
              <a:rPr lang="en-IN" sz="1400" b="1" i="1" dirty="0">
                <a:effectLst>
                  <a:outerShdw blurRad="38100" dist="38100" dir="2700000" algn="tl">
                    <a:srgbClr val="000000">
                      <a:alpha val="43137"/>
                    </a:srgbClr>
                  </a:outerShdw>
                </a:effectLst>
              </a:rPr>
              <a:t>  (HOD </a:t>
            </a:r>
            <a:r>
              <a:rPr lang="en-IN" sz="1400" b="1" i="1" dirty="0" err="1">
                <a:effectLst>
                  <a:outerShdw blurRad="38100" dist="38100" dir="2700000" algn="tl">
                    <a:srgbClr val="000000">
                      <a:alpha val="43137"/>
                    </a:srgbClr>
                  </a:outerShdw>
                </a:effectLst>
              </a:rPr>
              <a:t>Dept.of</a:t>
            </a:r>
            <a:r>
              <a:rPr lang="en-IN" sz="1400" b="1" i="1" dirty="0">
                <a:effectLst>
                  <a:outerShdw blurRad="38100" dist="38100" dir="2700000" algn="tl">
                    <a:srgbClr val="000000">
                      <a:alpha val="43137"/>
                    </a:srgbClr>
                  </a:outerShdw>
                </a:effectLst>
              </a:rPr>
              <a:t> </a:t>
            </a:r>
            <a:r>
              <a:rPr lang="en-IN" sz="1400" b="1" i="1" dirty="0" err="1">
                <a:effectLst>
                  <a:outerShdw blurRad="38100" dist="38100" dir="2700000" algn="tl">
                    <a:srgbClr val="000000">
                      <a:alpha val="43137"/>
                    </a:srgbClr>
                  </a:outerShdw>
                </a:effectLst>
              </a:rPr>
              <a:t>pediatrics</a:t>
            </a:r>
            <a:r>
              <a:rPr lang="en-IN" sz="1400" b="1" i="1" dirty="0">
                <a:effectLst>
                  <a:outerShdw blurRad="38100" dist="38100" dir="2700000" algn="tl">
                    <a:srgbClr val="000000">
                      <a:alpha val="43137"/>
                    </a:srgbClr>
                  </a:outerShdw>
                </a:effectLst>
              </a:rPr>
              <a:t> SRTR </a:t>
            </a:r>
            <a:r>
              <a:rPr lang="en-IN" sz="1400" b="1" i="1" dirty="0" err="1">
                <a:effectLst>
                  <a:outerShdw blurRad="38100" dist="38100" dir="2700000" algn="tl">
                    <a:srgbClr val="000000">
                      <a:alpha val="43137"/>
                    </a:srgbClr>
                  </a:outerShdw>
                </a:effectLst>
              </a:rPr>
              <a:t>ambajogai</a:t>
            </a:r>
            <a:r>
              <a:rPr lang="en-IN" sz="1400" b="1" i="1" dirty="0">
                <a:effectLst>
                  <a:outerShdw blurRad="38100" dist="38100" dir="2700000" algn="tl">
                    <a:srgbClr val="000000">
                      <a:alpha val="43137"/>
                    </a:srgbClr>
                  </a:outerShdw>
                </a:effectLst>
              </a:rPr>
              <a:t> )</a:t>
            </a:r>
          </a:p>
        </p:txBody>
      </p:sp>
      <p:sp>
        <p:nvSpPr>
          <p:cNvPr id="11" name="TextBox 10">
            <a:extLst>
              <a:ext uri="{FF2B5EF4-FFF2-40B4-BE49-F238E27FC236}">
                <a16:creationId xmlns:a16="http://schemas.microsoft.com/office/drawing/2014/main" id="{F09DDD80-7F91-4A2F-B10B-49DB6263CEDB}"/>
              </a:ext>
            </a:extLst>
          </p:cNvPr>
          <p:cNvSpPr txBox="1"/>
          <p:nvPr/>
        </p:nvSpPr>
        <p:spPr>
          <a:xfrm>
            <a:off x="0" y="2313564"/>
            <a:ext cx="4572000" cy="923330"/>
          </a:xfrm>
          <a:prstGeom prst="rect">
            <a:avLst/>
          </a:prstGeom>
          <a:solidFill>
            <a:schemeClr val="accent6">
              <a:lumMod val="60000"/>
              <a:lumOff val="40000"/>
            </a:schemeClr>
          </a:solidFill>
        </p:spPr>
        <p:txBody>
          <a:bodyPr wrap="square" rtlCol="0">
            <a:spAutoFit/>
          </a:bodyPr>
          <a:lstStyle/>
          <a:p>
            <a:r>
              <a:rPr lang="en-IN" sz="1400" b="1" i="1" u="sng" dirty="0"/>
              <a:t>Introduction </a:t>
            </a:r>
            <a:r>
              <a:rPr lang="en-IN" sz="1400" b="1" i="1" dirty="0"/>
              <a:t>:-</a:t>
            </a:r>
            <a:r>
              <a:rPr lang="en-IN" sz="1400" dirty="0"/>
              <a:t> </a:t>
            </a:r>
            <a:r>
              <a:rPr lang="en-IN" sz="1000" dirty="0"/>
              <a:t>Coappearance of junctional epidermolysis bullosa (JEB) with congenital gastrointestinal atresia, most frequently pyloric atresia (PA), and aplasia cutis congenita (ACC) represents a disease pattern that is often described as Carmi syndrome. It follows an autosomal recessive pattern of inheritance with prevalence of &lt; 1 case /10 lac </a:t>
            </a:r>
          </a:p>
        </p:txBody>
      </p:sp>
      <p:sp>
        <p:nvSpPr>
          <p:cNvPr id="13" name="TextBox 12">
            <a:extLst>
              <a:ext uri="{FF2B5EF4-FFF2-40B4-BE49-F238E27FC236}">
                <a16:creationId xmlns:a16="http://schemas.microsoft.com/office/drawing/2014/main" id="{8D36AA83-DE09-41FB-B28D-DB5526B6D943}"/>
              </a:ext>
            </a:extLst>
          </p:cNvPr>
          <p:cNvSpPr txBox="1"/>
          <p:nvPr/>
        </p:nvSpPr>
        <p:spPr>
          <a:xfrm>
            <a:off x="0" y="3052228"/>
            <a:ext cx="4572000" cy="4308872"/>
          </a:xfrm>
          <a:prstGeom prst="rect">
            <a:avLst/>
          </a:prstGeom>
          <a:noFill/>
        </p:spPr>
        <p:txBody>
          <a:bodyPr wrap="square" rtlCol="0">
            <a:spAutoFit/>
          </a:bodyPr>
          <a:lstStyle/>
          <a:p>
            <a:endParaRPr lang="en-IN" sz="1400" b="1" i="1" u="sng" dirty="0"/>
          </a:p>
          <a:p>
            <a:r>
              <a:rPr lang="en-IN" sz="1400" b="1" i="1" u="sng" dirty="0"/>
              <a:t>Case report</a:t>
            </a:r>
            <a:r>
              <a:rPr lang="en-IN" sz="1200" b="1" i="1" u="sng" dirty="0"/>
              <a:t>:-  </a:t>
            </a:r>
            <a:r>
              <a:rPr lang="en-IN" sz="1200" dirty="0"/>
              <a:t>A 37 week female 2.5 kg delivered via LSCS  </a:t>
            </a:r>
            <a:r>
              <a:rPr lang="en-IN" sz="1200" dirty="0" err="1"/>
              <a:t>ivo</a:t>
            </a:r>
            <a:r>
              <a:rPr lang="en-IN" sz="1200" dirty="0"/>
              <a:t> </a:t>
            </a:r>
            <a:r>
              <a:rPr lang="en-IN" sz="1200" dirty="0" err="1"/>
              <a:t>polyhydroaminos</a:t>
            </a:r>
            <a:r>
              <a:rPr lang="en-IN" sz="1200" dirty="0"/>
              <a:t> with meconium stained liquor with breech presentation born of non consanguineous marriage to </a:t>
            </a:r>
            <a:r>
              <a:rPr lang="en-IN" sz="1200" dirty="0" err="1"/>
              <a:t>primi</a:t>
            </a:r>
            <a:r>
              <a:rPr lang="en-IN" sz="1200" dirty="0"/>
              <a:t> mother was admitted in NICU </a:t>
            </a:r>
            <a:r>
              <a:rPr lang="en-IN" sz="1200" dirty="0" err="1"/>
              <a:t>ivo</a:t>
            </a:r>
            <a:r>
              <a:rPr lang="en-IN" sz="1200" dirty="0"/>
              <a:t> meconium aspiration , skin lesion and  syndromic features (malformed ears with triangular facies  )</a:t>
            </a:r>
          </a:p>
          <a:p>
            <a:endParaRPr lang="en-IN" sz="1200" b="1" i="1" u="sng" dirty="0"/>
          </a:p>
          <a:p>
            <a:r>
              <a:rPr lang="en-IN" sz="1200" b="1" i="1" u="sng" dirty="0"/>
              <a:t>Course : B</a:t>
            </a:r>
            <a:r>
              <a:rPr lang="en-IN" sz="1200" dirty="0"/>
              <a:t>aby was started on antibiotics and  </a:t>
            </a:r>
            <a:r>
              <a:rPr lang="en-IN" sz="1200" dirty="0" err="1"/>
              <a:t>Ivf</a:t>
            </a:r>
            <a:r>
              <a:rPr lang="en-IN" sz="1200" dirty="0"/>
              <a:t> through a peripheral </a:t>
            </a:r>
            <a:r>
              <a:rPr lang="en-IN" sz="1200" dirty="0" err="1"/>
              <a:t>line.kept</a:t>
            </a:r>
            <a:r>
              <a:rPr lang="en-IN" sz="1200" dirty="0"/>
              <a:t> on o2 by CPAP in a humidified incubator ,baby developed bouts of vomiting and abdominal distension with ANC scan s/o distended foetal stomach with solid component within. Skin lesion were rinsed with 0.9% NaCl followed by disinfection with Povidone-iodine ,silver sulfadiazine was applied .and wound was covered with a sterile gauze .</a:t>
            </a:r>
            <a:r>
              <a:rPr lang="en-IN" sz="1200" dirty="0" err="1"/>
              <a:t>inspite</a:t>
            </a:r>
            <a:r>
              <a:rPr lang="en-IN" sz="1200" dirty="0"/>
              <a:t> of aggressive supportive management baby succumbed to infection and died on day 6 because of </a:t>
            </a:r>
            <a:r>
              <a:rPr lang="en-IN" sz="1200" dirty="0" err="1"/>
              <a:t>septicemia</a:t>
            </a:r>
            <a:r>
              <a:rPr lang="en-IN" sz="1200" dirty="0"/>
              <a:t> .</a:t>
            </a:r>
          </a:p>
          <a:p>
            <a:endParaRPr lang="en-IN" sz="1400" dirty="0"/>
          </a:p>
          <a:p>
            <a:r>
              <a:rPr lang="en-IN" sz="1400" b="1" i="1" u="sng" dirty="0"/>
              <a:t>Discussion;- </a:t>
            </a:r>
            <a:r>
              <a:rPr lang="en-IN" sz="1200" dirty="0"/>
              <a:t>The condition is caused by biallelic mutations in either of the genes encoding the two subunits of alpha6-beta4 integrin, ITGA6 (2q31.1) and ITGB4 (17q11-qter).</a:t>
            </a:r>
          </a:p>
          <a:p>
            <a:endParaRPr lang="en-IN" sz="1200" dirty="0"/>
          </a:p>
          <a:p>
            <a:endParaRPr lang="en-IN" sz="1400" b="1" i="1" u="sng" dirty="0"/>
          </a:p>
          <a:p>
            <a:endParaRPr lang="en-IN" sz="1200" dirty="0"/>
          </a:p>
        </p:txBody>
      </p:sp>
      <p:sp>
        <p:nvSpPr>
          <p:cNvPr id="26" name="TextBox 25">
            <a:extLst>
              <a:ext uri="{FF2B5EF4-FFF2-40B4-BE49-F238E27FC236}">
                <a16:creationId xmlns:a16="http://schemas.microsoft.com/office/drawing/2014/main" id="{9E45A3EA-64CB-4C47-8B6C-56D4128DF915}"/>
              </a:ext>
            </a:extLst>
          </p:cNvPr>
          <p:cNvSpPr txBox="1"/>
          <p:nvPr/>
        </p:nvSpPr>
        <p:spPr>
          <a:xfrm>
            <a:off x="7020272" y="5085184"/>
            <a:ext cx="2123728" cy="1569660"/>
          </a:xfrm>
          <a:prstGeom prst="rect">
            <a:avLst/>
          </a:prstGeom>
          <a:noFill/>
        </p:spPr>
        <p:txBody>
          <a:bodyPr wrap="square" rtlCol="0">
            <a:spAutoFit/>
          </a:bodyPr>
          <a:lstStyle/>
          <a:p>
            <a:r>
              <a:rPr lang="en-IN" sz="1200" b="1" dirty="0"/>
              <a:t>CONCLUSION: </a:t>
            </a:r>
          </a:p>
          <a:p>
            <a:r>
              <a:rPr lang="en-IN" sz="1200" dirty="0"/>
              <a:t>Management of Carmi syndrome needs a multidisciplinary approach.</a:t>
            </a:r>
          </a:p>
          <a:p>
            <a:r>
              <a:rPr lang="en-IN" sz="1200" dirty="0"/>
              <a:t>Reporting of this rare entity must increase so newer modalities can be established for better survival .</a:t>
            </a:r>
          </a:p>
        </p:txBody>
      </p:sp>
      <p:sp>
        <p:nvSpPr>
          <p:cNvPr id="28" name="TextBox 27">
            <a:extLst>
              <a:ext uri="{FF2B5EF4-FFF2-40B4-BE49-F238E27FC236}">
                <a16:creationId xmlns:a16="http://schemas.microsoft.com/office/drawing/2014/main" id="{47842221-3D70-4A8E-A04F-5DDB36D89511}"/>
              </a:ext>
            </a:extLst>
          </p:cNvPr>
          <p:cNvSpPr txBox="1"/>
          <p:nvPr/>
        </p:nvSpPr>
        <p:spPr>
          <a:xfrm>
            <a:off x="4572000" y="2313564"/>
            <a:ext cx="4572000" cy="2354491"/>
          </a:xfrm>
          <a:prstGeom prst="rect">
            <a:avLst/>
          </a:prstGeom>
          <a:noFill/>
        </p:spPr>
        <p:txBody>
          <a:bodyPr wrap="square" rtlCol="0">
            <a:spAutoFit/>
          </a:bodyPr>
          <a:lstStyle/>
          <a:p>
            <a:r>
              <a:rPr lang="en-IN" sz="1050" dirty="0"/>
              <a:t>Skin manifestations include severe blistering, atrophic scarring, and nail dystrophy. Congenital absence of skin (aplasia cutis congenita) is common, and ear anomalies are also relatively common. The manifestations of pyloric atresia include intractable vomiting, abdomen distension,. Other extracutaneous manifestations include involvement of the respiratory, gastrointestinal and genitourinary tracts malformation (polypoid bladder wall lesions, </a:t>
            </a:r>
            <a:r>
              <a:rPr lang="en-IN" sz="1050" dirty="0" err="1"/>
              <a:t>hemorrhagic</a:t>
            </a:r>
            <a:r>
              <a:rPr lang="en-IN" sz="1050" dirty="0"/>
              <a:t> cystitis, urethral strictures) are relatively frequent and characteristic. Growth delay and </a:t>
            </a:r>
            <a:r>
              <a:rPr lang="en-IN" sz="1050" dirty="0" err="1"/>
              <a:t>anemia</a:t>
            </a:r>
            <a:r>
              <a:rPr lang="en-IN" sz="1050" dirty="0"/>
              <a:t>,, are common. Polyhydramnios, secondary to pyloric atresia, is usually present.</a:t>
            </a:r>
          </a:p>
          <a:p>
            <a:r>
              <a:rPr lang="en-IN" sz="1050" dirty="0"/>
              <a:t>Antenatal diagnosis can be made based on raised serum AFP level [&gt;20x of normal value ]with polyhydramnios </a:t>
            </a:r>
          </a:p>
          <a:p>
            <a:r>
              <a:rPr lang="en-IN" sz="1050" dirty="0"/>
              <a:t>Genetic counselling can be offered to at risk couples </a:t>
            </a:r>
          </a:p>
          <a:p>
            <a:r>
              <a:rPr lang="en-IN" sz="1050" dirty="0"/>
              <a:t>Other investigation like electron microscopy ,immunofluorescence can be. used to confirm skin lesions in </a:t>
            </a:r>
            <a:r>
              <a:rPr lang="en-IN" sz="1050" dirty="0" err="1"/>
              <a:t>newborn</a:t>
            </a:r>
            <a:endParaRPr lang="en-IN" sz="1050" dirty="0"/>
          </a:p>
        </p:txBody>
      </p:sp>
      <p:pic>
        <p:nvPicPr>
          <p:cNvPr id="30" name="Picture 29">
            <a:extLst>
              <a:ext uri="{FF2B5EF4-FFF2-40B4-BE49-F238E27FC236}">
                <a16:creationId xmlns:a16="http://schemas.microsoft.com/office/drawing/2014/main" id="{2733C2F6-6042-4578-A2B6-AF97F9EF1D7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93580" y="4668055"/>
            <a:ext cx="1224136" cy="2189945"/>
          </a:xfrm>
          <a:prstGeom prst="rect">
            <a:avLst/>
          </a:prstGeom>
        </p:spPr>
      </p:pic>
      <p:pic>
        <p:nvPicPr>
          <p:cNvPr id="32" name="Picture 31">
            <a:extLst>
              <a:ext uri="{FF2B5EF4-FFF2-40B4-BE49-F238E27FC236}">
                <a16:creationId xmlns:a16="http://schemas.microsoft.com/office/drawing/2014/main" id="{0FDDF215-7239-42DF-9B7B-01CF0A99DD9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5334813" y="5150959"/>
            <a:ext cx="2189945" cy="1224137"/>
          </a:xfrm>
          <a:prstGeom prst="rect">
            <a:avLst/>
          </a:prstGeom>
        </p:spPr>
      </p:pic>
    </p:spTree>
    <p:extLst>
      <p:ext uri="{BB962C8B-B14F-4D97-AF65-F5344CB8AC3E}">
        <p14:creationId xmlns:p14="http://schemas.microsoft.com/office/powerpoint/2010/main" val="41398013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214</TotalTime>
  <Words>432</Words>
  <Application>Microsoft Office PowerPoint</Application>
  <PresentationFormat>On-screen Show (4:3)</PresentationFormat>
  <Paragraphs>18</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Gauti</dc:creator>
  <cp:lastModifiedBy>Ayush Dubey</cp:lastModifiedBy>
  <cp:revision>25</cp:revision>
  <dcterms:created xsi:type="dcterms:W3CDTF">2021-10-18T13:11:54Z</dcterms:created>
  <dcterms:modified xsi:type="dcterms:W3CDTF">2021-11-09T19:07:53Z</dcterms:modified>
</cp:coreProperties>
</file>