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2340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10-Nov-2021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8F479954-0A6C-4104-8D46-B560A7299F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62" y="-13801"/>
            <a:ext cx="9144000" cy="1721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5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10-Nov-2021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9890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10-Nov-2021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8979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10-Nov-2021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413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10-Nov-2021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3716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10-Nov-2021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070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10-Nov-2021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845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10-Nov-2021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4021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10-Nov-2021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1676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10-Nov-2021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6903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B23E-E81E-4508-9B06-B5C990B4E9EC}" type="datetimeFigureOut">
              <a:rPr lang="en-IN" smtClean="0"/>
              <a:t>10-Nov-2021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9081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7B23E-E81E-4508-9B06-B5C990B4E9EC}" type="datetimeFigureOut">
              <a:rPr lang="en-IN" smtClean="0"/>
              <a:t>10-Nov-2021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FE99-E901-4B93-A004-D94AE94E82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757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blob:https://web.whatsapp.com/b0319bfd-43d6-46c0-807f-f6ead3bf0af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5" name="AutoShape 4" descr="blob:https://web.whatsapp.com/b0319bfd-43d6-46c0-807f-f6ead3bf0af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7" name="TextBox 6"/>
          <p:cNvSpPr txBox="1"/>
          <p:nvPr/>
        </p:nvSpPr>
        <p:spPr>
          <a:xfrm>
            <a:off x="0" y="1728789"/>
            <a:ext cx="9144000" cy="10033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2820815">
              <a:spcBef>
                <a:spcPct val="20000"/>
              </a:spcBef>
              <a:defRPr/>
            </a:pPr>
            <a:r>
              <a:rPr lang="en-IN" sz="2000" spc="-55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NEONATAL</a:t>
            </a:r>
            <a:r>
              <a:rPr lang="en-IN" sz="2000" spc="-6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en-IN" sz="2000" spc="1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EMPYEMA</a:t>
            </a:r>
            <a:r>
              <a:rPr lang="en-IN" sz="2000" spc="16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en-IN" sz="2000" spc="6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THORACIS</a:t>
            </a:r>
            <a:r>
              <a:rPr lang="en-IN" sz="2000" spc="-6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en-IN" sz="2000" spc="1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DUE </a:t>
            </a:r>
            <a:r>
              <a:rPr lang="en-IN" sz="2000" spc="-26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TO</a:t>
            </a:r>
            <a:r>
              <a:rPr lang="en-IN" sz="2000" spc="1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en-IN" sz="2000" spc="-6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CANDIDA</a:t>
            </a:r>
            <a:r>
              <a:rPr lang="en-IN" sz="2000" spc="16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en-IN" sz="2000" spc="1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SEPSIS</a:t>
            </a:r>
            <a:r>
              <a:rPr lang="en-IN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en-IN" sz="2000" spc="6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:</a:t>
            </a:r>
            <a:r>
              <a:rPr lang="en-IN" sz="2000" spc="16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AN </a:t>
            </a:r>
            <a:r>
              <a:rPr lang="en-IN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UNUSUAL </a:t>
            </a:r>
            <a:r>
              <a:rPr lang="en-IN" sz="2000" spc="-29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RESPIRATORY</a:t>
            </a:r>
            <a:r>
              <a:rPr lang="en-IN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en-IN" sz="2000" spc="-45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CATASROPHE</a:t>
            </a:r>
            <a:r>
              <a:rPr lang="en-IN" sz="2000" spc="-6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en-IN" sz="2000" spc="1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IN </a:t>
            </a:r>
            <a:r>
              <a:rPr lang="en-IN" sz="2000" spc="16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AN ELBW </a:t>
            </a:r>
            <a:r>
              <a:rPr lang="en-IN" sz="2000" spc="-35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NEONATE</a:t>
            </a:r>
          </a:p>
          <a:p>
            <a:pPr algn="ctr" defTabSz="2820815">
              <a:spcBef>
                <a:spcPct val="20000"/>
              </a:spcBef>
              <a:defRPr/>
            </a:pPr>
            <a:r>
              <a:rPr lang="en-US" sz="1600" spc="-84" dirty="0">
                <a:solidFill>
                  <a:schemeClr val="accent6">
                    <a:lumMod val="75000"/>
                  </a:schemeClr>
                </a:solidFill>
                <a:cs typeface="Calibri"/>
              </a:rPr>
              <a:t>Dr.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cs typeface="Calibri"/>
              </a:rPr>
              <a:t> Pooja </a:t>
            </a:r>
            <a:r>
              <a:rPr lang="en-US" sz="1600" spc="-29" dirty="0">
                <a:solidFill>
                  <a:schemeClr val="accent6">
                    <a:lumMod val="75000"/>
                  </a:schemeClr>
                </a:solidFill>
                <a:cs typeface="Calibri"/>
              </a:rPr>
              <a:t>D.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cs typeface="Calibri"/>
              </a:rPr>
              <a:t> </a:t>
            </a:r>
            <a:r>
              <a:rPr lang="en-US" sz="1600" spc="10" dirty="0">
                <a:solidFill>
                  <a:schemeClr val="accent6">
                    <a:lumMod val="75000"/>
                  </a:schemeClr>
                </a:solidFill>
                <a:cs typeface="Calibri"/>
              </a:rPr>
              <a:t>Sonani,</a:t>
            </a:r>
            <a:r>
              <a:rPr lang="en-US" sz="1600" spc="-10" dirty="0">
                <a:solidFill>
                  <a:schemeClr val="accent6">
                    <a:lumMod val="75000"/>
                  </a:schemeClr>
                </a:solidFill>
                <a:cs typeface="Calibri"/>
              </a:rPr>
              <a:t> </a:t>
            </a:r>
            <a:r>
              <a:rPr lang="en-US" sz="1600" spc="-84" dirty="0">
                <a:solidFill>
                  <a:schemeClr val="accent6">
                    <a:lumMod val="75000"/>
                  </a:schemeClr>
                </a:solidFill>
                <a:cs typeface="Calibri"/>
              </a:rPr>
              <a:t>Dr.</a:t>
            </a:r>
            <a:r>
              <a:rPr lang="en-US" sz="1600" spc="-6" dirty="0">
                <a:solidFill>
                  <a:schemeClr val="accent6">
                    <a:lumMod val="75000"/>
                  </a:schemeClr>
                </a:solidFill>
                <a:cs typeface="Calibri"/>
              </a:rPr>
              <a:t> </a:t>
            </a:r>
            <a:r>
              <a:rPr lang="en-US" sz="1600" spc="10" dirty="0">
                <a:solidFill>
                  <a:schemeClr val="accent6">
                    <a:lumMod val="75000"/>
                  </a:schemeClr>
                </a:solidFill>
                <a:cs typeface="Calibri"/>
              </a:rPr>
              <a:t>Sachin</a:t>
            </a:r>
            <a:r>
              <a:rPr lang="en-US" sz="1600" spc="-16" dirty="0">
                <a:solidFill>
                  <a:schemeClr val="accent6">
                    <a:lumMod val="75000"/>
                  </a:schemeClr>
                </a:solidFill>
                <a:cs typeface="Calibri"/>
              </a:rPr>
              <a:t> </a:t>
            </a:r>
            <a:r>
              <a:rPr lang="en-US" sz="1600" spc="16" dirty="0">
                <a:solidFill>
                  <a:schemeClr val="accent6">
                    <a:lumMod val="75000"/>
                  </a:schemeClr>
                </a:solidFill>
                <a:cs typeface="Calibri"/>
              </a:rPr>
              <a:t>A.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cs typeface="Calibri"/>
              </a:rPr>
              <a:t> </a:t>
            </a:r>
            <a:r>
              <a:rPr lang="en-US" sz="1600" spc="10" dirty="0">
                <a:solidFill>
                  <a:schemeClr val="accent6">
                    <a:lumMod val="75000"/>
                  </a:schemeClr>
                </a:solidFill>
                <a:cs typeface="Calibri"/>
              </a:rPr>
              <a:t>shah</a:t>
            </a:r>
            <a:endParaRPr lang="en-US" sz="1600" dirty="0">
              <a:solidFill>
                <a:schemeClr val="accent6">
                  <a:lumMod val="75000"/>
                </a:schemeClr>
              </a:solidFill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2732141"/>
            <a:ext cx="248376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                                  </a:t>
            </a:r>
            <a:r>
              <a:rPr lang="en-US" sz="11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ABSTRACT</a:t>
            </a:r>
          </a:p>
          <a:p>
            <a:endParaRPr lang="en-US" sz="10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en-IN" sz="800" spc="6" dirty="0" smtClean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Empyema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thoracis, 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is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 rare cause of respiratory distress in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neonates.</a:t>
            </a:r>
            <a:r>
              <a:rPr lang="en-IN" sz="800" spc="-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Empyema</a:t>
            </a:r>
            <a:r>
              <a:rPr lang="en-IN" sz="8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thoracis</a:t>
            </a:r>
            <a:r>
              <a:rPr lang="en-IN" sz="800" spc="-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is</a:t>
            </a:r>
            <a:r>
              <a:rPr lang="en-IN" sz="8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not</a:t>
            </a:r>
            <a:r>
              <a:rPr lang="en-IN" sz="800" spc="-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 well-known</a:t>
            </a:r>
            <a:r>
              <a:rPr lang="en-IN" sz="800" spc="-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entity</a:t>
            </a:r>
            <a:r>
              <a:rPr lang="en-IN" sz="8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the </a:t>
            </a:r>
            <a:r>
              <a:rPr lang="en-IN" sz="800" spc="-3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neonates.</a:t>
            </a:r>
            <a:r>
              <a:rPr lang="en-IN" sz="800" spc="-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Only</a:t>
            </a:r>
            <a:r>
              <a:rPr lang="en-IN" sz="800" spc="-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</a:t>
            </a:r>
            <a:r>
              <a:rPr lang="en-IN" sz="8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few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cases</a:t>
            </a:r>
            <a:r>
              <a:rPr lang="en-IN" sz="8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of</a:t>
            </a:r>
            <a:r>
              <a:rPr lang="en-IN" sz="8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neonatal</a:t>
            </a:r>
            <a:r>
              <a:rPr lang="en-IN" sz="800" spc="-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empyema</a:t>
            </a:r>
            <a:r>
              <a:rPr lang="en-IN" sz="8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thoracis</a:t>
            </a:r>
            <a:r>
              <a:rPr lang="en-IN" sz="8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are described in 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medical literature. It is fulminant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with rapid </a:t>
            </a:r>
            <a:r>
              <a:rPr lang="en-IN" sz="800" spc="-3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progression</a:t>
            </a:r>
            <a:r>
              <a:rPr lang="en-IN" sz="800" spc="-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with</a:t>
            </a:r>
            <a:r>
              <a:rPr lang="en-IN" sz="800" spc="-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high</a:t>
            </a:r>
            <a:r>
              <a:rPr lang="en-IN" sz="800" spc="-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mortality.</a:t>
            </a:r>
            <a:r>
              <a:rPr lang="en-IN" sz="800" spc="-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-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We</a:t>
            </a:r>
            <a:r>
              <a:rPr lang="en-IN" sz="800" spc="-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describe</a:t>
            </a:r>
            <a:r>
              <a:rPr lang="en-IN" sz="800" spc="-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here</a:t>
            </a:r>
            <a:r>
              <a:rPr lang="en-IN" sz="800" spc="-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one</a:t>
            </a:r>
            <a:r>
              <a:rPr lang="en-IN" sz="800" spc="-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case </a:t>
            </a:r>
            <a:r>
              <a:rPr lang="en-IN" sz="800" spc="-3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of neonatal 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empyema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 a newborn aged 2 days caused by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candida 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species.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He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 managed 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successfully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with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respiratory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support, 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antibiotic </a:t>
            </a:r>
            <a:r>
              <a:rPr lang="en-IN" sz="8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&amp;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antifungal therapy and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surgical intervention.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Baby was 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discharged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home on full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feeds.</a:t>
            </a:r>
          </a:p>
          <a:p>
            <a:pPr algn="just"/>
            <a:endParaRPr lang="en-IN" sz="800" spc="10" dirty="0">
              <a:solidFill>
                <a:schemeClr val="accent1">
                  <a:lumMod val="75000"/>
                </a:schemeClr>
              </a:solidFill>
              <a:cs typeface="Times New Roman"/>
            </a:endParaRPr>
          </a:p>
          <a:p>
            <a:pPr algn="just"/>
            <a:r>
              <a:rPr lang="en-IN" sz="8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Key words: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Empyema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thoracis,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fungal</a:t>
            </a:r>
            <a:r>
              <a:rPr lang="en-IN" sz="800" spc="-6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IN" sz="8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sepsis,</a:t>
            </a:r>
            <a:r>
              <a:rPr lang="en-IN" sz="800" spc="2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Neonate, </a:t>
            </a:r>
            <a:r>
              <a:rPr lang="en-IN" sz="800" spc="-29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IN" sz="8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Thoracotomy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7787" y="5081411"/>
            <a:ext cx="2405981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900" b="1" dirty="0" smtClean="0">
                <a:solidFill>
                  <a:srgbClr val="C00000"/>
                </a:solidFill>
                <a:latin typeface="Nunito" panose="00000500000000000000" pitchFamily="2" charset="0"/>
                <a:cs typeface="Arial" panose="020B0604020202020204" pitchFamily="34" charset="0"/>
              </a:rPr>
              <a:t>                  </a:t>
            </a:r>
            <a:r>
              <a:rPr lang="en-US" sz="1000" b="1" dirty="0" smtClean="0">
                <a:solidFill>
                  <a:srgbClr val="C00000"/>
                </a:solidFill>
                <a:latin typeface="Nunito" panose="00000500000000000000" pitchFamily="2" charset="0"/>
                <a:cs typeface="Arial" panose="020B0604020202020204" pitchFamily="34" charset="0"/>
              </a:rPr>
              <a:t>INTRODUCTION</a:t>
            </a:r>
          </a:p>
          <a:p>
            <a:pPr algn="just"/>
            <a:endParaRPr lang="en-US" sz="1000" b="1" dirty="0">
              <a:solidFill>
                <a:schemeClr val="accent1">
                  <a:lumMod val="75000"/>
                </a:schemeClr>
              </a:solidFill>
              <a:latin typeface="Nunito" panose="000005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en-US" sz="800" spc="6" dirty="0" smtClean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Empyema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thoracis </a:t>
            </a:r>
            <a:r>
              <a:rPr lang="en-US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is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defined as pyogenic </a:t>
            </a:r>
            <a:r>
              <a:rPr lang="en-US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infection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of </a:t>
            </a:r>
            <a:r>
              <a:rPr lang="en-US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pleural</a:t>
            </a:r>
            <a:r>
              <a:rPr lang="en-US" sz="800" spc="-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cavity</a:t>
            </a:r>
            <a:r>
              <a:rPr lang="en-US" sz="8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with</a:t>
            </a:r>
            <a:r>
              <a:rPr lang="en-US" sz="8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accumulation</a:t>
            </a:r>
            <a:r>
              <a:rPr lang="en-US" sz="800" spc="-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of</a:t>
            </a:r>
            <a:r>
              <a:rPr lang="en-US" sz="800" spc="-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pus</a:t>
            </a:r>
            <a:r>
              <a:rPr lang="en-US" sz="800" spc="-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</a:t>
            </a:r>
            <a:r>
              <a:rPr lang="en-US" sz="8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the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pleural</a:t>
            </a:r>
            <a:r>
              <a:rPr lang="en-US" sz="800" spc="-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space </a:t>
            </a:r>
            <a:r>
              <a:rPr lang="en-US" sz="800" spc="-3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which can be </a:t>
            </a:r>
            <a:r>
              <a:rPr lang="en-US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diffuse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or flocculated. The </a:t>
            </a:r>
            <a:r>
              <a:rPr lang="en-US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most common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causative </a:t>
            </a:r>
            <a:r>
              <a:rPr lang="en-US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organisms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 pleural</a:t>
            </a:r>
            <a:r>
              <a:rPr lang="en-US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empyema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 neonates are </a:t>
            </a:r>
            <a:r>
              <a:rPr lang="en-US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S.aureus, </a:t>
            </a:r>
            <a:r>
              <a:rPr lang="en-US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E.coli, Klebsiella,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Hemolytic </a:t>
            </a:r>
            <a:r>
              <a:rPr lang="en-US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GroupB </a:t>
            </a:r>
            <a:r>
              <a:rPr lang="en-US" sz="8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streptococ</a:t>
            </a:r>
            <a:r>
              <a:rPr lang="en-US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us,</a:t>
            </a:r>
            <a:r>
              <a:rPr lang="en-US" sz="800" spc="-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hemolytic</a:t>
            </a:r>
            <a:r>
              <a:rPr lang="en-US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G</a:t>
            </a:r>
            <a:r>
              <a:rPr lang="en-US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r</a:t>
            </a:r>
            <a:r>
              <a:rPr lang="en-US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up</a:t>
            </a:r>
            <a:r>
              <a:rPr lang="en-US" sz="800" spc="-94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</a:t>
            </a:r>
            <a:r>
              <a:rPr lang="en-US" sz="800" spc="-6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Streptoc</a:t>
            </a:r>
            <a:r>
              <a:rPr lang="en-US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cc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u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</a:t>
            </a:r>
            <a:r>
              <a:rPr lang="en-US" sz="800" spc="-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and  Serratia </a:t>
            </a:r>
            <a:r>
              <a:rPr lang="en-US" sz="800" spc="-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sp.We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are presenting a case of neonatal </a:t>
            </a:r>
            <a:r>
              <a:rPr lang="en-US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empyema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which</a:t>
            </a:r>
            <a:r>
              <a:rPr lang="en-US" sz="8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has</a:t>
            </a:r>
            <a:r>
              <a:rPr lang="en-US" sz="8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occurred</a:t>
            </a:r>
            <a:r>
              <a:rPr lang="en-US" sz="800" spc="-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our</a:t>
            </a:r>
            <a:r>
              <a:rPr lang="en-US" sz="8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hospital’s</a:t>
            </a:r>
            <a:r>
              <a:rPr lang="en-US" sz="800" spc="-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newborn</a:t>
            </a:r>
            <a:r>
              <a:rPr lang="en-US" sz="800" spc="-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US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unit.</a:t>
            </a:r>
            <a:endParaRPr lang="en-US" sz="800" dirty="0">
              <a:solidFill>
                <a:schemeClr val="accent1">
                  <a:lumMod val="75000"/>
                </a:schemeClr>
              </a:solidFill>
              <a:cs typeface="Times New Roman"/>
            </a:endParaRPr>
          </a:p>
        </p:txBody>
      </p:sp>
      <p:pic>
        <p:nvPicPr>
          <p:cNvPr id="14" name="object 2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30293" y="5428643"/>
            <a:ext cx="961587" cy="1160873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555777" y="2732141"/>
            <a:ext cx="4104455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b="1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1000" b="1" spc="-6" dirty="0" smtClean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                                                         </a:t>
            </a:r>
            <a:r>
              <a:rPr lang="en-US" sz="1050" b="1" dirty="0" smtClean="0">
                <a:solidFill>
                  <a:srgbClr val="C00000"/>
                </a:solidFill>
                <a:latin typeface="Nunito" panose="00000500000000000000" pitchFamily="2" charset="0"/>
                <a:cs typeface="Arial" panose="020B0604020202020204" pitchFamily="34" charset="0"/>
              </a:rPr>
              <a:t>THE </a:t>
            </a:r>
            <a:r>
              <a:rPr lang="en-US" sz="1050" b="1" dirty="0">
                <a:solidFill>
                  <a:srgbClr val="C00000"/>
                </a:solidFill>
                <a:latin typeface="Nunito" panose="00000500000000000000" pitchFamily="2" charset="0"/>
                <a:cs typeface="Arial" panose="020B0604020202020204" pitchFamily="34" charset="0"/>
              </a:rPr>
              <a:t>CASE</a:t>
            </a:r>
          </a:p>
          <a:p>
            <a:pPr algn="just"/>
            <a:r>
              <a:rPr lang="en-IN" sz="800" spc="-6" dirty="0" smtClean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</a:t>
            </a:r>
            <a:r>
              <a:rPr lang="en-IN" sz="800" spc="10" dirty="0" smtClean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-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extreme</a:t>
            </a:r>
            <a:r>
              <a:rPr lang="en-IN" sz="800" spc="4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preterm</a:t>
            </a:r>
            <a:r>
              <a:rPr lang="en-IN" sz="800" spc="2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29weeks,</a:t>
            </a:r>
            <a:r>
              <a:rPr lang="en-IN" sz="700" spc="-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male,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weighing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1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kgs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at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birth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born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to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Primi</a:t>
            </a:r>
            <a:r>
              <a:rPr lang="en-IN" sz="700" spc="5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gravida</a:t>
            </a:r>
            <a:r>
              <a:rPr lang="en-IN" sz="700" spc="5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mother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.</a:t>
            </a:r>
            <a:r>
              <a:rPr lang="en-IN" sz="700" spc="2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Baby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had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low</a:t>
            </a:r>
            <a:r>
              <a:rPr lang="en-IN" sz="700" spc="-3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Apgar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score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4/10,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required</a:t>
            </a:r>
            <a:r>
              <a:rPr lang="en-IN" sz="700" spc="2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intubation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the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delivery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room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and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shifted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to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our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NICU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for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further 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management. On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admission</a:t>
            </a:r>
            <a:r>
              <a:rPr lang="en-IN" sz="700" spc="3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Baby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put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on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conventional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ventilator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and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treatment</a:t>
            </a:r>
            <a:r>
              <a:rPr lang="en-IN" sz="700" spc="4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started</a:t>
            </a:r>
            <a:r>
              <a:rPr lang="en-IN" sz="700" spc="2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with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Iv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fluid,1st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line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antibiotics, inj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caffeine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&amp;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inj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aminoven.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X-ray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chest 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s/o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respiratory</a:t>
            </a:r>
            <a:r>
              <a:rPr lang="en-IN" sz="700" spc="3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distress</a:t>
            </a:r>
            <a:r>
              <a:rPr lang="en-IN" sz="700" spc="2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syndrome. As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baby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not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maintaining</a:t>
            </a:r>
            <a:r>
              <a:rPr lang="en-IN" sz="700" spc="3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saturation</a:t>
            </a:r>
            <a:r>
              <a:rPr lang="en-IN" sz="700" spc="3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on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conventional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ventilator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with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high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settings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and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100%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Fio2,baby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 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shifted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on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High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frequency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oscillatory</a:t>
            </a:r>
            <a:r>
              <a:rPr lang="en-IN" sz="700" spc="2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ventilator.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1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dose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of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surfactant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given.2D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ECHO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done 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which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s/o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improving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persistent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pulmonary</a:t>
            </a:r>
            <a:r>
              <a:rPr lang="en-IN" sz="700" spc="4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hypertension. On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DOL-2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baby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developed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significant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oedema</a:t>
            </a:r>
            <a:r>
              <a:rPr lang="en-IN" sz="700" spc="3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and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septic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screen</a:t>
            </a:r>
            <a:r>
              <a:rPr lang="en-IN" sz="700" spc="2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also</a:t>
            </a:r>
            <a:r>
              <a:rPr lang="en-IN" sz="700" spc="4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positive,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so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antibiotics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were 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upgraded. On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HFOV</a:t>
            </a:r>
            <a:r>
              <a:rPr lang="en-IN" sz="700" spc="-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baby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developed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right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sided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pneumothorax</a:t>
            </a:r>
            <a:r>
              <a:rPr lang="en-IN" sz="700" spc="2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so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thoracentesis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done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&amp;</a:t>
            </a:r>
            <a:r>
              <a:rPr lang="en-IN" sz="700" spc="3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1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Chest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 </a:t>
            </a:r>
            <a:r>
              <a:rPr lang="en-IN" sz="700" spc="-1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drain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 </a:t>
            </a:r>
            <a:r>
              <a:rPr lang="en-IN" sz="700" spc="-1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was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inserted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,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ICD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tube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thick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pus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observed, so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Ultra 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solography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of</a:t>
            </a:r>
            <a:r>
              <a:rPr lang="en-IN" sz="700" spc="4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thorax</a:t>
            </a:r>
            <a:r>
              <a:rPr lang="en-IN" sz="700" spc="3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3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done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to</a:t>
            </a:r>
            <a:r>
              <a:rPr lang="en-IN" sz="700" spc="3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which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s/o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right</a:t>
            </a:r>
            <a:r>
              <a:rPr lang="en-IN" sz="700" spc="4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lung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consolidation</a:t>
            </a:r>
            <a:r>
              <a:rPr lang="en-IN" sz="700" spc="3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with</a:t>
            </a:r>
            <a:r>
              <a:rPr lang="en-IN" sz="700" spc="3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right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pleural</a:t>
            </a:r>
            <a:r>
              <a:rPr lang="en-IN" sz="700" spc="4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effusion.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Blood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culture</a:t>
            </a:r>
            <a:r>
              <a:rPr lang="en-IN" sz="700" spc="4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grew</a:t>
            </a:r>
            <a:r>
              <a:rPr lang="en-IN" sz="700" spc="2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Corynebacterium</a:t>
            </a:r>
            <a:r>
              <a:rPr lang="en-IN" sz="700" spc="4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so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antibiotics</a:t>
            </a:r>
            <a:r>
              <a:rPr lang="en-IN" sz="700" spc="5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were 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planned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accordingly.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PUS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swab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culture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s/o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candida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species,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so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inj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amphotericin-b</a:t>
            </a:r>
            <a:r>
              <a:rPr lang="en-IN" sz="700" spc="4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added.</a:t>
            </a:r>
            <a:r>
              <a:rPr lang="en-IN" sz="700" spc="-61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As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there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continuous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PUS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the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ICD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tube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observed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and 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baby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requiring</a:t>
            </a:r>
            <a:r>
              <a:rPr lang="en-IN" sz="700" spc="2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high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ventilatory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support,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repeat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PUS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swab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culture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sent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which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grew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staphylococcus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aureus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&amp;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candida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albicans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hence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inj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voriconazole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 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added.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spite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of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our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ventilatory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strategies</a:t>
            </a:r>
            <a:r>
              <a:rPr lang="en-IN" sz="700" spc="4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and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continuous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drainage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of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pus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through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icd tube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with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on-going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antifungals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and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antibiotic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therapy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pus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collection</a:t>
            </a:r>
            <a:r>
              <a:rPr lang="en-IN" sz="700" spc="2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 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persistent.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Meanwhile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we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noticed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few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x-rays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were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s/o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pneumomediastinum</a:t>
            </a:r>
            <a:r>
              <a:rPr lang="en-IN" sz="700" spc="4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so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retrospectively</a:t>
            </a:r>
            <a:r>
              <a:rPr lang="en-IN" sz="700" spc="3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we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thought possibility</a:t>
            </a:r>
            <a:r>
              <a:rPr lang="en-IN" sz="700" spc="2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of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any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structural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abnormalities</a:t>
            </a:r>
            <a:r>
              <a:rPr lang="en-IN" sz="700" spc="61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and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to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ruled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out Paediatric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surgeon's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opinion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taken.</a:t>
            </a:r>
            <a:r>
              <a:rPr lang="en-IN" sz="700" spc="-4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As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per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his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advice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surgical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exploration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planned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on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DOL-15,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and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right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sided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lobectomy</a:t>
            </a:r>
            <a:r>
              <a:rPr lang="en-IN" sz="700" spc="3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done,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during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surgery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very 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fragile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and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ruptured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lower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2/3rd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segment</a:t>
            </a:r>
            <a:r>
              <a:rPr lang="en-IN" sz="700" spc="3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of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oesophagus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observed,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so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Perforation</a:t>
            </a:r>
            <a:r>
              <a:rPr lang="en-IN" sz="700" spc="3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repaired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and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feeding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gastrostomy</a:t>
            </a:r>
            <a:r>
              <a:rPr lang="en-IN" sz="700" spc="4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done.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Baby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tolerated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procedure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well 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and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post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operatively</a:t>
            </a:r>
            <a:r>
              <a:rPr lang="en-IN" sz="700" spc="3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baby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managed</a:t>
            </a:r>
            <a:r>
              <a:rPr lang="en-IN" sz="700" spc="4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on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conventional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ventilator,</a:t>
            </a:r>
            <a:r>
              <a:rPr lang="en-IN" sz="700" spc="3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feeding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started</a:t>
            </a:r>
            <a:r>
              <a:rPr lang="en-IN" sz="700" spc="3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through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gastrostomy</a:t>
            </a:r>
            <a:r>
              <a:rPr lang="en-IN" sz="700" spc="5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tube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and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graded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up</a:t>
            </a:r>
            <a:r>
              <a:rPr lang="en-IN" sz="700" spc="5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gradually,</a:t>
            </a:r>
            <a:r>
              <a:rPr lang="en-IN" sz="700" spc="4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baby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gradually 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weaned</a:t>
            </a:r>
            <a:r>
              <a:rPr lang="en-IN" sz="7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off</a:t>
            </a:r>
            <a:r>
              <a:rPr lang="en-IN" sz="7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to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hhfnc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and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off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respiratory</a:t>
            </a:r>
            <a:r>
              <a:rPr lang="en-IN" sz="700" spc="4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support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by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DOL-44,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Post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operatively</a:t>
            </a:r>
            <a:r>
              <a:rPr lang="en-IN" sz="700" spc="2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the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course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NICU</a:t>
            </a:r>
            <a:r>
              <a:rPr lang="en-IN" sz="7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uneventful,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and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baby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was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discharged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on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full</a:t>
            </a:r>
            <a:r>
              <a:rPr lang="en-IN" sz="7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feeds</a:t>
            </a:r>
            <a:r>
              <a:rPr lang="en-IN" sz="7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and</a:t>
            </a:r>
            <a:r>
              <a:rPr lang="en-IN" sz="7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regularly </a:t>
            </a:r>
            <a:r>
              <a:rPr lang="en-IN" sz="700" spc="-259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7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following </a:t>
            </a:r>
            <a:r>
              <a:rPr lang="en-IN" sz="8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up.</a:t>
            </a:r>
          </a:p>
        </p:txBody>
      </p:sp>
      <p:pic>
        <p:nvPicPr>
          <p:cNvPr id="17" name="object 2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64789" y="5428642"/>
            <a:ext cx="1024453" cy="1160873"/>
          </a:xfrm>
          <a:prstGeom prst="rect">
            <a:avLst/>
          </a:prstGeom>
        </p:spPr>
      </p:pic>
      <p:pic>
        <p:nvPicPr>
          <p:cNvPr id="18" name="object 2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857985" y="5436118"/>
            <a:ext cx="864096" cy="1145919"/>
          </a:xfrm>
          <a:prstGeom prst="rect">
            <a:avLst/>
          </a:prstGeom>
        </p:spPr>
      </p:pic>
      <p:pic>
        <p:nvPicPr>
          <p:cNvPr id="19" name="object 2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841056" y="5428643"/>
            <a:ext cx="936104" cy="1160874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5407984" y="6580254"/>
            <a:ext cx="1802247" cy="287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77640">
              <a:spcBef>
                <a:spcPts val="359"/>
              </a:spcBef>
            </a:pPr>
            <a:r>
              <a:rPr lang="en-IN" sz="600" b="1" spc="6" dirty="0" smtClean="0">
                <a:solidFill>
                  <a:srgbClr val="C00000"/>
                </a:solidFill>
                <a:cs typeface="Calibri"/>
              </a:rPr>
              <a:t>Fig</a:t>
            </a:r>
            <a:r>
              <a:rPr lang="en-IN" sz="500" b="1" spc="6" dirty="0">
                <a:solidFill>
                  <a:srgbClr val="C00000"/>
                </a:solidFill>
                <a:cs typeface="Calibri"/>
              </a:rPr>
              <a:t>:</a:t>
            </a:r>
            <a:r>
              <a:rPr lang="en-IN" sz="500" b="1" dirty="0">
                <a:solidFill>
                  <a:srgbClr val="C00000"/>
                </a:solidFill>
                <a:cs typeface="Calibri"/>
              </a:rPr>
              <a:t> </a:t>
            </a:r>
            <a:r>
              <a:rPr lang="en-IN" sz="500" b="1" spc="-6" dirty="0">
                <a:solidFill>
                  <a:srgbClr val="C00000"/>
                </a:solidFill>
                <a:cs typeface="Calibri"/>
              </a:rPr>
              <a:t>4 </a:t>
            </a:r>
            <a:r>
              <a:rPr lang="en-IN" sz="500" b="1" dirty="0">
                <a:solidFill>
                  <a:srgbClr val="C00000"/>
                </a:solidFill>
                <a:cs typeface="Calibri"/>
              </a:rPr>
              <a:t>Post</a:t>
            </a:r>
            <a:r>
              <a:rPr lang="en-IN" sz="500" b="1" spc="-6" dirty="0">
                <a:solidFill>
                  <a:srgbClr val="C00000"/>
                </a:solidFill>
                <a:cs typeface="Calibri"/>
              </a:rPr>
              <a:t> </a:t>
            </a:r>
            <a:r>
              <a:rPr lang="en-IN" sz="500" b="1" spc="6" dirty="0">
                <a:solidFill>
                  <a:srgbClr val="C00000"/>
                </a:solidFill>
                <a:cs typeface="Calibri"/>
              </a:rPr>
              <a:t>operative</a:t>
            </a:r>
            <a:r>
              <a:rPr lang="en-IN" sz="500" b="1" spc="-16" dirty="0">
                <a:solidFill>
                  <a:srgbClr val="C00000"/>
                </a:solidFill>
                <a:cs typeface="Calibri"/>
              </a:rPr>
              <a:t> </a:t>
            </a:r>
            <a:r>
              <a:rPr lang="en-IN" sz="500" b="1" spc="6" dirty="0">
                <a:solidFill>
                  <a:srgbClr val="C00000"/>
                </a:solidFill>
                <a:cs typeface="Calibri"/>
              </a:rPr>
              <a:t>Chest</a:t>
            </a:r>
            <a:r>
              <a:rPr lang="en-IN" sz="500" b="1" spc="-6" dirty="0">
                <a:solidFill>
                  <a:srgbClr val="C00000"/>
                </a:solidFill>
                <a:cs typeface="Calibri"/>
              </a:rPr>
              <a:t> </a:t>
            </a:r>
            <a:r>
              <a:rPr lang="en-IN" sz="500" b="1" dirty="0">
                <a:solidFill>
                  <a:srgbClr val="C00000"/>
                </a:solidFill>
                <a:cs typeface="Calibri"/>
              </a:rPr>
              <a:t>X-ray</a:t>
            </a:r>
          </a:p>
          <a:p>
            <a:pPr marL="12695">
              <a:spcBef>
                <a:spcPts val="249"/>
              </a:spcBef>
            </a:pPr>
            <a:r>
              <a:rPr lang="en-IN" sz="500" b="1" dirty="0" smtClean="0">
                <a:solidFill>
                  <a:srgbClr val="C00000"/>
                </a:solidFill>
                <a:cs typeface="Times New Roman" pitchFamily="18" charset="0"/>
              </a:rPr>
              <a:t>                      showing</a:t>
            </a:r>
            <a:r>
              <a:rPr lang="en-IN" sz="500" b="1" spc="-16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IN" sz="500" b="1" dirty="0">
                <a:solidFill>
                  <a:srgbClr val="C00000"/>
                </a:solidFill>
                <a:cs typeface="Times New Roman" pitchFamily="18" charset="0"/>
              </a:rPr>
              <a:t>Resolution</a:t>
            </a:r>
            <a:r>
              <a:rPr lang="en-IN" sz="500" b="1" spc="10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IN" sz="500" b="1" dirty="0">
                <a:solidFill>
                  <a:srgbClr val="C00000"/>
                </a:solidFill>
                <a:cs typeface="Times New Roman" pitchFamily="18" charset="0"/>
              </a:rPr>
              <a:t>of </a:t>
            </a:r>
            <a:r>
              <a:rPr lang="en-IN" sz="500" b="1" spc="6" dirty="0">
                <a:solidFill>
                  <a:srgbClr val="C00000"/>
                </a:solidFill>
                <a:cs typeface="Times New Roman" pitchFamily="18" charset="0"/>
              </a:rPr>
              <a:t>the </a:t>
            </a:r>
            <a:r>
              <a:rPr lang="en-IN" sz="500" b="1" dirty="0">
                <a:solidFill>
                  <a:srgbClr val="C00000"/>
                </a:solidFill>
                <a:cs typeface="Times New Roman" pitchFamily="18" charset="0"/>
              </a:rPr>
              <a:t>right</a:t>
            </a:r>
            <a:r>
              <a:rPr lang="en-IN" sz="500" b="1" spc="10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IN" sz="500" b="1" dirty="0">
                <a:solidFill>
                  <a:srgbClr val="C00000"/>
                </a:solidFill>
                <a:cs typeface="Times New Roman" pitchFamily="18" charset="0"/>
              </a:rPr>
              <a:t>sided opacity</a:t>
            </a:r>
            <a:endParaRPr lang="en-IN" sz="5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28574" y="6578432"/>
            <a:ext cx="1322918" cy="275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8305" marR="5076" indent="-286245">
              <a:lnSpc>
                <a:spcPct val="118800"/>
              </a:lnSpc>
              <a:spcBef>
                <a:spcPts val="116"/>
              </a:spcBef>
            </a:pPr>
            <a:r>
              <a:rPr lang="en-IN" sz="500" b="1" spc="-6" dirty="0">
                <a:solidFill>
                  <a:srgbClr val="C00000"/>
                </a:solidFill>
                <a:cs typeface="Calibri"/>
              </a:rPr>
              <a:t>Fig 3 </a:t>
            </a:r>
            <a:r>
              <a:rPr lang="en-IN" sz="400" b="1" dirty="0">
                <a:solidFill>
                  <a:srgbClr val="C00000"/>
                </a:solidFill>
                <a:cs typeface="Calibri"/>
              </a:rPr>
              <a:t>: </a:t>
            </a:r>
            <a:r>
              <a:rPr lang="en-IN" sz="500" b="1" dirty="0">
                <a:solidFill>
                  <a:srgbClr val="C00000"/>
                </a:solidFill>
                <a:cs typeface="Calibri"/>
              </a:rPr>
              <a:t>Intraoperative photo </a:t>
            </a:r>
            <a:r>
              <a:rPr lang="en-IN" sz="500" b="1" dirty="0" smtClean="0">
                <a:solidFill>
                  <a:srgbClr val="C00000"/>
                </a:solidFill>
                <a:cs typeface="Calibri"/>
              </a:rPr>
              <a:t>of </a:t>
            </a:r>
            <a:r>
              <a:rPr lang="en-IN" sz="500" b="1" spc="-204" dirty="0" smtClean="0">
                <a:solidFill>
                  <a:srgbClr val="C00000"/>
                </a:solidFill>
                <a:cs typeface="Calibri"/>
              </a:rPr>
              <a:t>  </a:t>
            </a:r>
            <a:r>
              <a:rPr lang="en-IN" sz="500" b="1" dirty="0" smtClean="0">
                <a:solidFill>
                  <a:srgbClr val="C00000"/>
                </a:solidFill>
                <a:cs typeface="Calibri"/>
              </a:rPr>
              <a:t>ruptured</a:t>
            </a:r>
            <a:r>
              <a:rPr lang="en-IN" sz="500" b="1" spc="-6" dirty="0" smtClean="0">
                <a:solidFill>
                  <a:srgbClr val="C00000"/>
                </a:solidFill>
                <a:cs typeface="Calibri"/>
              </a:rPr>
              <a:t>    </a:t>
            </a:r>
            <a:r>
              <a:rPr lang="en-IN" sz="500" b="1" spc="6" dirty="0">
                <a:solidFill>
                  <a:srgbClr val="C00000"/>
                </a:solidFill>
                <a:cs typeface="Calibri"/>
              </a:rPr>
              <a:t>oesophagus</a:t>
            </a:r>
            <a:endParaRPr lang="en-IN" sz="400" b="1" dirty="0">
              <a:solidFill>
                <a:srgbClr val="C00000"/>
              </a:solidFill>
              <a:cs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664789" y="6582037"/>
            <a:ext cx="899605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695">
              <a:spcBef>
                <a:spcPts val="94"/>
              </a:spcBef>
            </a:pPr>
            <a:r>
              <a:rPr lang="en-US" sz="500" b="1" spc="-6" dirty="0">
                <a:solidFill>
                  <a:srgbClr val="C00000"/>
                </a:solidFill>
                <a:cs typeface="Times New Roman"/>
              </a:rPr>
              <a:t>Fig 2:</a:t>
            </a:r>
            <a:r>
              <a:rPr lang="en-US" sz="500" b="1" dirty="0">
                <a:solidFill>
                  <a:srgbClr val="C00000"/>
                </a:solidFill>
                <a:cs typeface="Times New Roman"/>
              </a:rPr>
              <a:t> </a:t>
            </a:r>
            <a:r>
              <a:rPr lang="en-US" sz="500" b="1" spc="-6" dirty="0">
                <a:solidFill>
                  <a:srgbClr val="C00000"/>
                </a:solidFill>
                <a:cs typeface="Times New Roman"/>
              </a:rPr>
              <a:t>ICD tube draining</a:t>
            </a:r>
            <a:r>
              <a:rPr lang="en-US" sz="500" b="1" spc="6" dirty="0">
                <a:solidFill>
                  <a:srgbClr val="C00000"/>
                </a:solidFill>
                <a:cs typeface="Times New Roman"/>
              </a:rPr>
              <a:t> </a:t>
            </a:r>
            <a:r>
              <a:rPr lang="en-US" sz="500" b="1" spc="-6" dirty="0">
                <a:solidFill>
                  <a:srgbClr val="C00000"/>
                </a:solidFill>
                <a:cs typeface="Times New Roman"/>
              </a:rPr>
              <a:t>pus</a:t>
            </a:r>
            <a:endParaRPr lang="en-US" sz="500" b="1" dirty="0">
              <a:solidFill>
                <a:srgbClr val="C00000"/>
              </a:solidFill>
              <a:cs typeface="Times New Roman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43375" y="6589517"/>
            <a:ext cx="1090778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695">
              <a:spcBef>
                <a:spcPts val="94"/>
              </a:spcBef>
            </a:pPr>
            <a:r>
              <a:rPr lang="en-IN" sz="500" b="1" spc="-6" dirty="0">
                <a:solidFill>
                  <a:srgbClr val="C00000"/>
                </a:solidFill>
                <a:cs typeface="Calibri"/>
              </a:rPr>
              <a:t>Fig</a:t>
            </a:r>
            <a:r>
              <a:rPr lang="en-IN" sz="500" b="1" spc="-10" dirty="0">
                <a:solidFill>
                  <a:srgbClr val="C00000"/>
                </a:solidFill>
                <a:cs typeface="Calibri"/>
              </a:rPr>
              <a:t> </a:t>
            </a:r>
            <a:r>
              <a:rPr lang="en-IN" sz="500" b="1" spc="-6" dirty="0">
                <a:solidFill>
                  <a:srgbClr val="C00000"/>
                </a:solidFill>
                <a:cs typeface="Calibri"/>
              </a:rPr>
              <a:t>1:</a:t>
            </a:r>
            <a:r>
              <a:rPr lang="en-IN" sz="500" b="1" spc="230" dirty="0">
                <a:solidFill>
                  <a:srgbClr val="C00000"/>
                </a:solidFill>
                <a:cs typeface="Calibri"/>
              </a:rPr>
              <a:t> </a:t>
            </a:r>
            <a:r>
              <a:rPr lang="en-IN" sz="500" b="1" spc="-10" dirty="0">
                <a:solidFill>
                  <a:srgbClr val="C00000"/>
                </a:solidFill>
                <a:cs typeface="Calibri"/>
              </a:rPr>
              <a:t>X-ray </a:t>
            </a:r>
            <a:r>
              <a:rPr lang="en-IN" sz="500" b="1" spc="-16" dirty="0">
                <a:solidFill>
                  <a:srgbClr val="C00000"/>
                </a:solidFill>
                <a:cs typeface="Calibri"/>
              </a:rPr>
              <a:t>s/o</a:t>
            </a:r>
            <a:r>
              <a:rPr lang="en-IN" sz="500" b="1" spc="-6" dirty="0">
                <a:solidFill>
                  <a:srgbClr val="C00000"/>
                </a:solidFill>
                <a:cs typeface="Calibri"/>
              </a:rPr>
              <a:t> ICD</a:t>
            </a:r>
            <a:r>
              <a:rPr lang="en-IN" sz="500" b="1" spc="-16" dirty="0">
                <a:solidFill>
                  <a:srgbClr val="C00000"/>
                </a:solidFill>
                <a:cs typeface="Calibri"/>
              </a:rPr>
              <a:t> </a:t>
            </a:r>
            <a:r>
              <a:rPr lang="en-IN" sz="500" b="1" spc="-6" dirty="0">
                <a:solidFill>
                  <a:srgbClr val="C00000"/>
                </a:solidFill>
                <a:cs typeface="Calibri"/>
              </a:rPr>
              <a:t>tube</a:t>
            </a:r>
            <a:r>
              <a:rPr lang="en-IN" sz="500" b="1" spc="-10" dirty="0">
                <a:solidFill>
                  <a:srgbClr val="C00000"/>
                </a:solidFill>
                <a:cs typeface="Calibri"/>
              </a:rPr>
              <a:t> </a:t>
            </a:r>
            <a:r>
              <a:rPr lang="en-IN" sz="500" b="1" spc="-6" dirty="0">
                <a:solidFill>
                  <a:srgbClr val="C00000"/>
                </a:solidFill>
                <a:cs typeface="Calibri"/>
              </a:rPr>
              <a:t>in</a:t>
            </a:r>
            <a:r>
              <a:rPr lang="en-IN" sz="500" b="1" spc="-16" dirty="0">
                <a:solidFill>
                  <a:srgbClr val="C00000"/>
                </a:solidFill>
                <a:cs typeface="Calibri"/>
              </a:rPr>
              <a:t> </a:t>
            </a:r>
            <a:r>
              <a:rPr lang="en-IN" sz="500" b="1" spc="-6" dirty="0">
                <a:solidFill>
                  <a:srgbClr val="C00000"/>
                </a:solidFill>
                <a:cs typeface="Calibri"/>
              </a:rPr>
              <a:t>situ</a:t>
            </a:r>
            <a:endParaRPr lang="en-IN" sz="500" b="1" dirty="0">
              <a:solidFill>
                <a:srgbClr val="C00000"/>
              </a:solidFill>
              <a:cs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777160" y="2761162"/>
            <a:ext cx="2366840" cy="220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900" spc="16" dirty="0" smtClean="0">
                <a:solidFill>
                  <a:srgbClr val="C00000"/>
                </a:solidFill>
                <a:cs typeface="Times New Roman"/>
              </a:rPr>
              <a:t>                 </a:t>
            </a:r>
            <a:r>
              <a:rPr lang="en-US" sz="1000" b="1" dirty="0">
                <a:solidFill>
                  <a:srgbClr val="C00000"/>
                </a:solidFill>
                <a:latin typeface="Nunito" panose="00000500000000000000" pitchFamily="2" charset="0"/>
                <a:cs typeface="Arial" panose="020B0604020202020204" pitchFamily="34" charset="0"/>
              </a:rPr>
              <a:t>CONCLUSION</a:t>
            </a:r>
          </a:p>
          <a:p>
            <a:endParaRPr lang="en-IN" sz="700" spc="16" dirty="0" smtClean="0">
              <a:solidFill>
                <a:schemeClr val="accent1">
                  <a:lumMod val="50000"/>
                </a:schemeClr>
              </a:solidFill>
              <a:cs typeface="Times New Roman"/>
            </a:endParaRPr>
          </a:p>
          <a:p>
            <a:pPr algn="just"/>
            <a:r>
              <a:rPr lang="en-IN" sz="700" spc="16" dirty="0" smtClean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Though </a:t>
            </a:r>
            <a:r>
              <a:rPr lang="en-IN" sz="800" spc="16" dirty="0" smtClean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neonatal </a:t>
            </a:r>
            <a:r>
              <a:rPr lang="en-IN" sz="8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empyema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thoracis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is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rare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newborn infection,</a:t>
            </a:r>
            <a:r>
              <a:rPr lang="en-IN" sz="8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</a:p>
          <a:p>
            <a:pPr algn="just"/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it </a:t>
            </a:r>
            <a:r>
              <a:rPr lang="en-IN" sz="800" spc="-28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should</a:t>
            </a:r>
            <a:r>
              <a:rPr lang="en-IN" sz="8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be considered</a:t>
            </a:r>
            <a:r>
              <a:rPr lang="en-IN" sz="8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newborn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with</a:t>
            </a:r>
            <a:r>
              <a:rPr lang="en-IN" sz="8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chest</a:t>
            </a:r>
            <a:r>
              <a:rPr lang="en-IN" sz="8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infection</a:t>
            </a:r>
            <a:r>
              <a:rPr lang="en-IN" sz="8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that</a:t>
            </a:r>
            <a:r>
              <a:rPr lang="en-IN" sz="8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fails</a:t>
            </a:r>
            <a:r>
              <a:rPr lang="en-IN" sz="8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to </a:t>
            </a:r>
            <a:r>
              <a:rPr lang="en-IN" sz="800" spc="-28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respond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with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conventional treatment, and both conservative and </a:t>
            </a:r>
            <a:r>
              <a:rPr lang="en-IN" sz="8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surgical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approach could be adapted. </a:t>
            </a:r>
            <a:r>
              <a:rPr lang="en-IN" sz="800" spc="16" dirty="0" smtClean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-29" dirty="0" smtClean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We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found only few cases of </a:t>
            </a:r>
            <a:r>
              <a:rPr lang="en-IN" sz="8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neonatal </a:t>
            </a:r>
            <a:r>
              <a:rPr lang="en-IN" sz="8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empyema</a:t>
            </a:r>
            <a:r>
              <a:rPr lang="en-IN" sz="800" spc="2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described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the medical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literature. It is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rare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entity in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the neonatal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period.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Experience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the management of </a:t>
            </a:r>
            <a:r>
              <a:rPr lang="en-IN" sz="8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neonatal</a:t>
            </a:r>
            <a:r>
              <a:rPr lang="en-IN" sz="8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empyema</a:t>
            </a:r>
            <a:r>
              <a:rPr lang="en-IN" sz="8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is</a:t>
            </a:r>
            <a:r>
              <a:rPr lang="en-IN" sz="8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lacking</a:t>
            </a:r>
            <a:r>
              <a:rPr lang="en-IN" sz="8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and no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standard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protocol</a:t>
            </a:r>
            <a:r>
              <a:rPr lang="en-IN" sz="800" spc="3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is</a:t>
            </a:r>
            <a:r>
              <a:rPr lang="en-IN" sz="8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currently </a:t>
            </a:r>
            <a:r>
              <a:rPr lang="en-IN" sz="800" spc="-285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available. The key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to success is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immediate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identification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of </a:t>
            </a:r>
            <a:r>
              <a:rPr lang="en-IN" sz="800" spc="2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effusion,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prompt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initiation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of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empiric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broad-spectrum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antibiotics,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and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early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effective</a:t>
            </a:r>
            <a:r>
              <a:rPr lang="en-IN" sz="800" spc="-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chest</a:t>
            </a:r>
            <a:r>
              <a:rPr lang="en-IN" sz="8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tube drainage</a:t>
            </a:r>
            <a:r>
              <a:rPr lang="en-IN" sz="8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and</a:t>
            </a:r>
            <a:r>
              <a:rPr lang="en-IN" sz="800" spc="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surgical</a:t>
            </a:r>
            <a:r>
              <a:rPr lang="en-IN" sz="800" spc="16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en-IN" sz="800" spc="1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intervention.</a:t>
            </a:r>
            <a:endParaRPr lang="en-US" sz="800" dirty="0">
              <a:solidFill>
                <a:schemeClr val="accent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777160" y="4947990"/>
            <a:ext cx="2331344" cy="1700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695" marR="5076" algn="just">
              <a:lnSpc>
                <a:spcPct val="123700"/>
              </a:lnSpc>
              <a:spcBef>
                <a:spcPts val="94"/>
              </a:spcBef>
              <a:tabLst>
                <a:tab pos="141536" algn="l"/>
              </a:tabLst>
            </a:pPr>
            <a:r>
              <a:rPr lang="en-US" sz="1000" b="1" spc="6" dirty="0">
                <a:solidFill>
                  <a:srgbClr val="C00000"/>
                </a:solidFill>
                <a:uFill>
                  <a:solidFill>
                    <a:srgbClr val="006FC0"/>
                  </a:solidFill>
                </a:uFill>
                <a:cs typeface="Calibri"/>
              </a:rPr>
              <a:t> </a:t>
            </a:r>
            <a:r>
              <a:rPr lang="en-US" sz="1000" b="1" spc="6" dirty="0" smtClean="0">
                <a:solidFill>
                  <a:srgbClr val="C00000"/>
                </a:solidFill>
                <a:uFill>
                  <a:solidFill>
                    <a:srgbClr val="006FC0"/>
                  </a:solidFill>
                </a:uFill>
                <a:cs typeface="Calibri"/>
              </a:rPr>
              <a:t>                    REFERENCES</a:t>
            </a:r>
          </a:p>
          <a:p>
            <a:pPr marL="12695" marR="5076" algn="just">
              <a:lnSpc>
                <a:spcPct val="123700"/>
              </a:lnSpc>
              <a:spcBef>
                <a:spcPts val="94"/>
              </a:spcBef>
              <a:tabLst>
                <a:tab pos="141536" algn="l"/>
              </a:tabLst>
            </a:pPr>
            <a:endParaRPr lang="en-US" sz="900" b="1" dirty="0">
              <a:solidFill>
                <a:srgbClr val="C00000"/>
              </a:solidFill>
              <a:latin typeface="Nunito" panose="00000500000000000000" pitchFamily="2" charset="0"/>
              <a:cs typeface="Arial" panose="020B0604020202020204" pitchFamily="34" charset="0"/>
            </a:endParaRPr>
          </a:p>
          <a:p>
            <a:pPr marL="12695" marR="5076" algn="just">
              <a:lnSpc>
                <a:spcPct val="123700"/>
              </a:lnSpc>
              <a:spcBef>
                <a:spcPts val="94"/>
              </a:spcBef>
              <a:buAutoNum type="arabicPeriod"/>
              <a:tabLst>
                <a:tab pos="141536" algn="l"/>
              </a:tabLst>
            </a:pPr>
            <a:r>
              <a:rPr lang="en-US" sz="500" b="1" spc="6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Winnie</a:t>
            </a:r>
            <a:r>
              <a:rPr lang="en-US" sz="500" b="1" spc="1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GB,</a:t>
            </a:r>
            <a:r>
              <a:rPr lang="en-US" sz="500" b="1" spc="2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Lossef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-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SV,Purulent</a:t>
            </a:r>
            <a:r>
              <a:rPr lang="en-US" sz="500" b="1" spc="29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Pleurisy</a:t>
            </a:r>
            <a:r>
              <a:rPr lang="en-US" sz="500" b="1" spc="2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or</a:t>
            </a:r>
            <a:r>
              <a:rPr lang="en-US" sz="500" b="1" spc="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Empyema. </a:t>
            </a:r>
            <a:r>
              <a:rPr lang="en-US" sz="500" b="1" spc="-2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In Kliegman.Stanton,St.</a:t>
            </a:r>
            <a:r>
              <a:rPr lang="en-US" sz="500" b="1" spc="2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Geme,Schor,Behrman,</a:t>
            </a:r>
          </a:p>
          <a:p>
            <a:pPr marL="12695" marR="179618" algn="just">
              <a:lnSpc>
                <a:spcPct val="122300"/>
              </a:lnSpc>
              <a:spcBef>
                <a:spcPts val="16"/>
              </a:spcBef>
              <a:tabLst>
                <a:tab pos="2259497" algn="l"/>
              </a:tabLst>
            </a:pPr>
            <a:r>
              <a:rPr lang="en-US" sz="500" b="1" spc="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Ne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l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so</a:t>
            </a:r>
            <a:r>
              <a:rPr lang="en-US" sz="500" b="1" spc="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n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-84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T</a:t>
            </a:r>
            <a:r>
              <a:rPr lang="en-US" sz="500" b="1" spc="-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e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x</a:t>
            </a:r>
            <a:r>
              <a:rPr lang="en-US" sz="500" b="1" spc="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t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boo</a:t>
            </a:r>
            <a:r>
              <a:rPr lang="en-US" sz="500" b="1" spc="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k</a:t>
            </a:r>
            <a:r>
              <a:rPr lang="en-US" sz="500" b="1" spc="2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of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-2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P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a</a:t>
            </a:r>
            <a:r>
              <a:rPr lang="en-US" sz="500" b="1" spc="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ed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i</a:t>
            </a:r>
            <a:r>
              <a:rPr lang="en-US" sz="500" b="1" spc="-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a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tr</a:t>
            </a:r>
            <a:r>
              <a:rPr lang="en-US" sz="500" b="1" spc="-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i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c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s;</a:t>
            </a:r>
            <a:r>
              <a:rPr lang="en-US" sz="500" b="1" spc="35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19th </a:t>
            </a:r>
            <a:r>
              <a:rPr lang="en-US" sz="500" b="1" spc="-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E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dion,2011,  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Philadelphia</a:t>
            </a:r>
            <a:r>
              <a:rPr lang="en-US" sz="500" b="1" spc="29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Saunders</a:t>
            </a:r>
            <a:r>
              <a:rPr lang="en-US" sz="500" b="1" spc="29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-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Elsevier,Pg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1507</a:t>
            </a:r>
            <a:endParaRPr lang="en-US" sz="500" b="1" dirty="0">
              <a:solidFill>
                <a:schemeClr val="accent1">
                  <a:lumMod val="75000"/>
                </a:schemeClr>
              </a:solidFill>
              <a:latin typeface="+mj-lt"/>
              <a:cs typeface="Times New Roman" pitchFamily="18" charset="0"/>
            </a:endParaRPr>
          </a:p>
          <a:p>
            <a:pPr marL="12695" marR="215159" algn="just">
              <a:lnSpc>
                <a:spcPct val="123000"/>
              </a:lnSpc>
              <a:buAutoNum type="arabicPeriod" startAt="2"/>
              <a:tabLst>
                <a:tab pos="141536" algn="l"/>
                <a:tab pos="418260" algn="l"/>
              </a:tabLst>
            </a:pP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Khan</a:t>
            </a:r>
            <a:r>
              <a:rPr lang="en-US" sz="500" b="1" spc="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EA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,</a:t>
            </a:r>
            <a:r>
              <a:rPr lang="en-US" sz="500" b="1" spc="-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Wafelman</a:t>
            </a:r>
            <a:r>
              <a:rPr lang="en-US" sz="500" b="1" spc="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LS, 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Garcia- Prats</a:t>
            </a:r>
            <a:r>
              <a:rPr lang="en-US" sz="500" b="1" spc="35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JA, </a:t>
            </a:r>
            <a:r>
              <a:rPr lang="en-US" sz="500" b="1" spc="-1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Tabe</a:t>
            </a:r>
            <a:r>
              <a:rPr lang="en-US" sz="500" b="1" spc="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LH. 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Serra </a:t>
            </a:r>
            <a:r>
              <a:rPr lang="en-US" sz="500" b="1" spc="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a</a:t>
            </a:r>
            <a:r>
              <a:rPr lang="en-US" sz="500" b="1" spc="-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marcescens</a:t>
            </a:r>
            <a:r>
              <a:rPr lang="en-US" sz="500" b="1" spc="2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pneumonia,</a:t>
            </a:r>
            <a:r>
              <a:rPr lang="en-US" sz="500" b="1" spc="2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empyema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and 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pneumatocele</a:t>
            </a:r>
            <a:r>
              <a:rPr lang="en-US" sz="500" b="1" spc="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in </a:t>
            </a:r>
            <a:r>
              <a:rPr lang="en-US" sz="500" b="1" spc="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a</a:t>
            </a:r>
            <a:r>
              <a:rPr lang="en-US" sz="500" b="1" spc="-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preterm neonate. 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Pediatric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Infectious</a:t>
            </a:r>
          </a:p>
          <a:p>
            <a:pPr marL="12695" algn="just">
              <a:spcBef>
                <a:spcPts val="285"/>
              </a:spcBef>
            </a:pP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Dis</a:t>
            </a:r>
            <a:r>
              <a:rPr lang="en-US" sz="500" b="1" spc="-1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J</a:t>
            </a:r>
            <a:r>
              <a:rPr lang="en-US" sz="500" b="1" spc="-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1997;16:1003-5.</a:t>
            </a:r>
            <a:endParaRPr lang="en-US" sz="500" b="1" dirty="0">
              <a:solidFill>
                <a:schemeClr val="accent1">
                  <a:lumMod val="75000"/>
                </a:schemeClr>
              </a:solidFill>
              <a:latin typeface="+mj-lt"/>
              <a:cs typeface="Times New Roman" pitchFamily="18" charset="0"/>
            </a:endParaRPr>
          </a:p>
          <a:p>
            <a:pPr marL="140902" indent="-128842" algn="just">
              <a:spcBef>
                <a:spcPts val="275"/>
              </a:spcBef>
              <a:buAutoNum type="arabicPeriod" startAt="3"/>
              <a:tabLst>
                <a:tab pos="141536" algn="l"/>
              </a:tabLst>
            </a:pP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Nathavitharana</a:t>
            </a:r>
            <a:r>
              <a:rPr lang="en-US" sz="500" b="1" spc="35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KA,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Watkinson</a:t>
            </a:r>
            <a:r>
              <a:rPr lang="en-US" sz="500" b="1" spc="1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MA.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Neonatal</a:t>
            </a:r>
            <a:endParaRPr lang="en-US" sz="500" b="1" dirty="0">
              <a:solidFill>
                <a:schemeClr val="accent1">
                  <a:lumMod val="75000"/>
                </a:schemeClr>
              </a:solidFill>
              <a:latin typeface="+mj-lt"/>
              <a:cs typeface="Times New Roman" pitchFamily="18" charset="0"/>
            </a:endParaRPr>
          </a:p>
          <a:p>
            <a:pPr marL="12695" algn="just">
              <a:spcBef>
                <a:spcPts val="275"/>
              </a:spcBef>
            </a:pP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pleural</a:t>
            </a:r>
            <a:r>
              <a:rPr lang="en-US" sz="500" b="1" spc="2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empyema</a:t>
            </a:r>
            <a:r>
              <a:rPr lang="en-US" sz="500" b="1" spc="6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caused</a:t>
            </a:r>
            <a:r>
              <a:rPr lang="en-US" sz="500" b="1" spc="2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by</a:t>
            </a:r>
            <a:r>
              <a:rPr lang="en-US" sz="500" b="1" spc="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group</a:t>
            </a:r>
            <a:r>
              <a:rPr lang="en-US" sz="500" b="1" spc="29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00" b="1" spc="1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A </a:t>
            </a: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Streptococcus</a:t>
            </a:r>
          </a:p>
          <a:p>
            <a:pPr marL="12695" algn="just">
              <a:spcBef>
                <a:spcPts val="275"/>
              </a:spcBef>
            </a:pPr>
            <a:r>
              <a:rPr lang="en-US" sz="5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4. Brook I. Microbiology of empyema in children and adolescents. Pediatrics  1990;85(5):722–726. 6. </a:t>
            </a:r>
          </a:p>
        </p:txBody>
      </p:sp>
    </p:spTree>
    <p:extLst>
      <p:ext uri="{BB962C8B-B14F-4D97-AF65-F5344CB8AC3E}">
        <p14:creationId xmlns:p14="http://schemas.microsoft.com/office/powerpoint/2010/main" val="4139801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835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Gauti</dc:creator>
  <cp:lastModifiedBy>Anand</cp:lastModifiedBy>
  <cp:revision>8</cp:revision>
  <dcterms:created xsi:type="dcterms:W3CDTF">2021-10-18T13:11:54Z</dcterms:created>
  <dcterms:modified xsi:type="dcterms:W3CDTF">2021-11-10T17:41:11Z</dcterms:modified>
</cp:coreProperties>
</file>