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51206400"/>
  <p:notesSz cx="6858000" cy="9144000"/>
  <p:defaultTextStyle>
    <a:defPPr>
      <a:defRPr lang="en-US"/>
    </a:defPPr>
    <a:lvl1pPr marL="0" algn="l" defTabSz="5852013" rtl="0" eaLnBrk="1" latinLnBrk="0" hangingPunct="1">
      <a:defRPr sz="11500" kern="1200">
        <a:solidFill>
          <a:schemeClr val="tx1"/>
        </a:solidFill>
        <a:latin typeface="+mn-lt"/>
        <a:ea typeface="+mn-ea"/>
        <a:cs typeface="+mn-cs"/>
      </a:defRPr>
    </a:lvl1pPr>
    <a:lvl2pPr marL="2926006" algn="l" defTabSz="5852013" rtl="0" eaLnBrk="1" latinLnBrk="0" hangingPunct="1">
      <a:defRPr sz="11500" kern="1200">
        <a:solidFill>
          <a:schemeClr val="tx1"/>
        </a:solidFill>
        <a:latin typeface="+mn-lt"/>
        <a:ea typeface="+mn-ea"/>
        <a:cs typeface="+mn-cs"/>
      </a:defRPr>
    </a:lvl2pPr>
    <a:lvl3pPr marL="5852013" algn="l" defTabSz="5852013" rtl="0" eaLnBrk="1" latinLnBrk="0" hangingPunct="1">
      <a:defRPr sz="11500" kern="1200">
        <a:solidFill>
          <a:schemeClr val="tx1"/>
        </a:solidFill>
        <a:latin typeface="+mn-lt"/>
        <a:ea typeface="+mn-ea"/>
        <a:cs typeface="+mn-cs"/>
      </a:defRPr>
    </a:lvl3pPr>
    <a:lvl4pPr marL="8778019" algn="l" defTabSz="5852013" rtl="0" eaLnBrk="1" latinLnBrk="0" hangingPunct="1">
      <a:defRPr sz="11500" kern="1200">
        <a:solidFill>
          <a:schemeClr val="tx1"/>
        </a:solidFill>
        <a:latin typeface="+mn-lt"/>
        <a:ea typeface="+mn-ea"/>
        <a:cs typeface="+mn-cs"/>
      </a:defRPr>
    </a:lvl4pPr>
    <a:lvl5pPr marL="11704025" algn="l" defTabSz="5852013" rtl="0" eaLnBrk="1" latinLnBrk="0" hangingPunct="1">
      <a:defRPr sz="11500" kern="1200">
        <a:solidFill>
          <a:schemeClr val="tx1"/>
        </a:solidFill>
        <a:latin typeface="+mn-lt"/>
        <a:ea typeface="+mn-ea"/>
        <a:cs typeface="+mn-cs"/>
      </a:defRPr>
    </a:lvl5pPr>
    <a:lvl6pPr marL="14630031" algn="l" defTabSz="5852013" rtl="0" eaLnBrk="1" latinLnBrk="0" hangingPunct="1">
      <a:defRPr sz="11500" kern="1200">
        <a:solidFill>
          <a:schemeClr val="tx1"/>
        </a:solidFill>
        <a:latin typeface="+mn-lt"/>
        <a:ea typeface="+mn-ea"/>
        <a:cs typeface="+mn-cs"/>
      </a:defRPr>
    </a:lvl6pPr>
    <a:lvl7pPr marL="17556038" algn="l" defTabSz="5852013" rtl="0" eaLnBrk="1" latinLnBrk="0" hangingPunct="1">
      <a:defRPr sz="11500" kern="1200">
        <a:solidFill>
          <a:schemeClr val="tx1"/>
        </a:solidFill>
        <a:latin typeface="+mn-lt"/>
        <a:ea typeface="+mn-ea"/>
        <a:cs typeface="+mn-cs"/>
      </a:defRPr>
    </a:lvl7pPr>
    <a:lvl8pPr marL="20482044" algn="l" defTabSz="5852013" rtl="0" eaLnBrk="1" latinLnBrk="0" hangingPunct="1">
      <a:defRPr sz="11500" kern="1200">
        <a:solidFill>
          <a:schemeClr val="tx1"/>
        </a:solidFill>
        <a:latin typeface="+mn-lt"/>
        <a:ea typeface="+mn-ea"/>
        <a:cs typeface="+mn-cs"/>
      </a:defRPr>
    </a:lvl8pPr>
    <a:lvl9pPr marL="23408050" algn="l" defTabSz="5852013" rtl="0" eaLnBrk="1" latinLnBrk="0" hangingPunct="1">
      <a:defRPr sz="11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5" d="100"/>
          <a:sy n="25" d="100"/>
        </p:scale>
        <p:origin x="90" y="3378"/>
      </p:cViewPr>
      <p:guideLst>
        <p:guide orient="horz" pos="16129"/>
        <p:guide pos="1612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bg2">
                    <a:lumMod val="10000"/>
                  </a:schemeClr>
                </a:solidFill>
                <a:effectLst>
                  <a:outerShdw blurRad="50800" dist="38100" dir="5400000" algn="t" rotWithShape="0">
                    <a:prstClr val="black">
                      <a:alpha val="40000"/>
                    </a:prstClr>
                  </a:outerShdw>
                </a:effectLst>
                <a:latin typeface="+mn-lt"/>
                <a:ea typeface="+mn-ea"/>
                <a:cs typeface="+mn-cs"/>
              </a:defRPr>
            </a:pPr>
            <a:r>
              <a:rPr lang="en-US" sz="1400">
                <a:solidFill>
                  <a:schemeClr val="bg2">
                    <a:lumMod val="10000"/>
                  </a:schemeClr>
                </a:solidFill>
              </a:rPr>
              <a:t>Comparison of blood culture between M-NICU and NICU</a:t>
            </a:r>
          </a:p>
        </c:rich>
      </c:tx>
      <c:layout/>
      <c:overlay val="0"/>
      <c:spPr>
        <a:noFill/>
        <a:ln>
          <a:noFill/>
        </a:ln>
        <a:effectLst/>
      </c:spPr>
    </c:title>
    <c:autoTitleDeleted val="0"/>
    <c:plotArea>
      <c:layout/>
      <c:barChart>
        <c:barDir val="col"/>
        <c:grouping val="clustered"/>
        <c:varyColors val="0"/>
        <c:ser>
          <c:idx val="0"/>
          <c:order val="0"/>
          <c:tx>
            <c:strRef>
              <c:f>'final graphs'!$D$38</c:f>
              <c:strCache>
                <c:ptCount val="1"/>
                <c:pt idx="0">
                  <c:v>M-NICU</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5400000" vert="horz"/>
              <a:lstStyle/>
              <a:p>
                <a:pPr>
                  <a:defRPr sz="800" b="1">
                    <a:latin typeface="Arial Black"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multiLvlStrRef>
              <c:f>'final graphs'!$B$39:$C$47</c:f>
              <c:multiLvlStrCache>
                <c:ptCount val="9"/>
                <c:lvl>
                  <c:pt idx="0">
                    <c:v>Acinatobactor</c:v>
                  </c:pt>
                  <c:pt idx="1">
                    <c:v>CONS</c:v>
                  </c:pt>
                  <c:pt idx="2">
                    <c:v>Enterococcus</c:v>
                  </c:pt>
                  <c:pt idx="3">
                    <c:v>Klebsiella</c:v>
                  </c:pt>
                  <c:pt idx="4">
                    <c:v>Micrococcus</c:v>
                  </c:pt>
                  <c:pt idx="5">
                    <c:v>MRSA</c:v>
                  </c:pt>
                  <c:pt idx="6">
                    <c:v>MSSA</c:v>
                  </c:pt>
                  <c:pt idx="7">
                    <c:v>Pseudomonas</c:v>
                  </c:pt>
                  <c:pt idx="8">
                    <c:v>Streptococcus pneumoniae</c:v>
                  </c:pt>
                </c:lvl>
                <c:lvl>
                  <c:pt idx="0">
                    <c:v>Blood culture</c:v>
                  </c:pt>
                </c:lvl>
              </c:multiLvlStrCache>
            </c:multiLvlStrRef>
          </c:cat>
          <c:val>
            <c:numRef>
              <c:f>'final graphs'!$D$39:$D$47</c:f>
              <c:numCache>
                <c:formatCode>0.00%</c:formatCode>
                <c:ptCount val="9"/>
                <c:pt idx="0">
                  <c:v>1.89E-2</c:v>
                </c:pt>
                <c:pt idx="1">
                  <c:v>0</c:v>
                </c:pt>
                <c:pt idx="2">
                  <c:v>9.4000000000000004E-3</c:v>
                </c:pt>
                <c:pt idx="3">
                  <c:v>2.8299999999999999E-2</c:v>
                </c:pt>
                <c:pt idx="4">
                  <c:v>0</c:v>
                </c:pt>
                <c:pt idx="5">
                  <c:v>0</c:v>
                </c:pt>
                <c:pt idx="6">
                  <c:v>2.8299999999999999E-2</c:v>
                </c:pt>
                <c:pt idx="7">
                  <c:v>9.4000000000000004E-3</c:v>
                </c:pt>
                <c:pt idx="8">
                  <c:v>9.4000000000000004E-3</c:v>
                </c:pt>
              </c:numCache>
            </c:numRef>
          </c:val>
          <c:extLst xmlns:c16r2="http://schemas.microsoft.com/office/drawing/2015/06/chart">
            <c:ext xmlns:c16="http://schemas.microsoft.com/office/drawing/2014/chart" uri="{C3380CC4-5D6E-409C-BE32-E72D297353CC}">
              <c16:uniqueId val="{00000000-D79A-48D3-A473-03495A12D4E5}"/>
            </c:ext>
          </c:extLst>
        </c:ser>
        <c:ser>
          <c:idx val="1"/>
          <c:order val="1"/>
          <c:tx>
            <c:strRef>
              <c:f>'final graphs'!$E$38</c:f>
              <c:strCache>
                <c:ptCount val="1"/>
                <c:pt idx="0">
                  <c:v>NICU</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5400000" vert="horz"/>
              <a:lstStyle/>
              <a:p>
                <a:pPr>
                  <a:defRPr sz="800" b="1">
                    <a:latin typeface="Arial Black"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multiLvlStrRef>
              <c:f>'final graphs'!$B$39:$C$47</c:f>
              <c:multiLvlStrCache>
                <c:ptCount val="9"/>
                <c:lvl>
                  <c:pt idx="0">
                    <c:v>Acinatobactor</c:v>
                  </c:pt>
                  <c:pt idx="1">
                    <c:v>CONS</c:v>
                  </c:pt>
                  <c:pt idx="2">
                    <c:v>Enterococcus</c:v>
                  </c:pt>
                  <c:pt idx="3">
                    <c:v>Klebsiella</c:v>
                  </c:pt>
                  <c:pt idx="4">
                    <c:v>Micrococcus</c:v>
                  </c:pt>
                  <c:pt idx="5">
                    <c:v>MRSA</c:v>
                  </c:pt>
                  <c:pt idx="6">
                    <c:v>MSSA</c:v>
                  </c:pt>
                  <c:pt idx="7">
                    <c:v>Pseudomonas</c:v>
                  </c:pt>
                  <c:pt idx="8">
                    <c:v>Streptococcus pneumoniae</c:v>
                  </c:pt>
                </c:lvl>
                <c:lvl>
                  <c:pt idx="0">
                    <c:v>Blood culture</c:v>
                  </c:pt>
                </c:lvl>
              </c:multiLvlStrCache>
            </c:multiLvlStrRef>
          </c:cat>
          <c:val>
            <c:numRef>
              <c:f>'final graphs'!$E$39:$E$47</c:f>
              <c:numCache>
                <c:formatCode>0.00%</c:formatCode>
                <c:ptCount val="9"/>
                <c:pt idx="0">
                  <c:v>1.89E-2</c:v>
                </c:pt>
                <c:pt idx="1">
                  <c:v>9.4000000000000004E-3</c:v>
                </c:pt>
                <c:pt idx="2">
                  <c:v>2.8299999999999999E-2</c:v>
                </c:pt>
                <c:pt idx="3">
                  <c:v>3.7699999999999997E-2</c:v>
                </c:pt>
                <c:pt idx="4">
                  <c:v>9.4000000000000004E-3</c:v>
                </c:pt>
                <c:pt idx="5">
                  <c:v>1.89E-2</c:v>
                </c:pt>
                <c:pt idx="6">
                  <c:v>6.6000000000000003E-2</c:v>
                </c:pt>
                <c:pt idx="7">
                  <c:v>0</c:v>
                </c:pt>
                <c:pt idx="8">
                  <c:v>9.4000000000000004E-3</c:v>
                </c:pt>
              </c:numCache>
            </c:numRef>
          </c:val>
          <c:extLst xmlns:c16r2="http://schemas.microsoft.com/office/drawing/2015/06/chart">
            <c:ext xmlns:c16="http://schemas.microsoft.com/office/drawing/2014/chart" uri="{C3380CC4-5D6E-409C-BE32-E72D297353CC}">
              <c16:uniqueId val="{00000001-D79A-48D3-A473-03495A12D4E5}"/>
            </c:ext>
          </c:extLst>
        </c:ser>
        <c:dLbls>
          <c:showLegendKey val="0"/>
          <c:showVal val="1"/>
          <c:showCatName val="0"/>
          <c:showSerName val="0"/>
          <c:showPercent val="0"/>
          <c:showBubbleSize val="0"/>
        </c:dLbls>
        <c:gapWidth val="150"/>
        <c:axId val="280452096"/>
        <c:axId val="281613056"/>
      </c:barChart>
      <c:catAx>
        <c:axId val="280452096"/>
        <c:scaling>
          <c:orientation val="minMax"/>
        </c:scaling>
        <c:delete val="0"/>
        <c:axPos val="b"/>
        <c:numFmt formatCode="General" sourceLinked="1"/>
        <c:majorTickMark val="out"/>
        <c:minorTickMark val="none"/>
        <c:tickLblPos val="nextTo"/>
        <c:spPr>
          <a:noFill/>
          <a:ln>
            <a:solidFill>
              <a:schemeClr val="tx1">
                <a:lumMod val="95000"/>
                <a:lumOff val="5000"/>
              </a:schemeClr>
            </a:solidFill>
          </a:ln>
          <a:effectLst/>
        </c:spPr>
        <c:txPr>
          <a:bodyPr rot="-60000000" spcFirstLastPara="1" vertOverflow="ellipsis" vert="horz" wrap="square" anchor="ctr" anchorCtr="1"/>
          <a:lstStyle/>
          <a:p>
            <a:pPr>
              <a:defRPr sz="900" b="1" i="0" u="none" strike="noStrike" kern="1200" baseline="0">
                <a:solidFill>
                  <a:schemeClr val="bg2">
                    <a:lumMod val="10000"/>
                  </a:schemeClr>
                </a:solidFill>
                <a:latin typeface="+mn-lt"/>
                <a:ea typeface="+mn-ea"/>
                <a:cs typeface="+mn-cs"/>
              </a:defRPr>
            </a:pPr>
            <a:endParaRPr lang="en-US"/>
          </a:p>
        </c:txPr>
        <c:crossAx val="281613056"/>
        <c:crosses val="autoZero"/>
        <c:auto val="1"/>
        <c:lblAlgn val="ctr"/>
        <c:lblOffset val="100"/>
        <c:noMultiLvlLbl val="0"/>
      </c:catAx>
      <c:valAx>
        <c:axId val="281613056"/>
        <c:scaling>
          <c:orientation val="minMax"/>
        </c:scaling>
        <c:delete val="0"/>
        <c:axPos val="l"/>
        <c:title>
          <c:tx>
            <c:rich>
              <a:bodyPr rot="-5400000" spcFirstLastPara="1" vertOverflow="ellipsis" vert="horz" wrap="square" anchor="ctr" anchorCtr="1"/>
              <a:lstStyle/>
              <a:p>
                <a:pPr>
                  <a:defRPr sz="900" b="1" i="0" u="none" strike="noStrike" kern="1200" cap="all" baseline="0">
                    <a:solidFill>
                      <a:schemeClr val="bg2">
                        <a:lumMod val="10000"/>
                      </a:schemeClr>
                    </a:solidFill>
                    <a:latin typeface="+mn-lt"/>
                    <a:ea typeface="+mn-ea"/>
                    <a:cs typeface="+mn-cs"/>
                  </a:defRPr>
                </a:pPr>
                <a:r>
                  <a:rPr lang="en-US" cap="none">
                    <a:solidFill>
                      <a:schemeClr val="bg2">
                        <a:lumMod val="10000"/>
                      </a:schemeClr>
                    </a:solidFill>
                  </a:rPr>
                  <a:t>% of number of patients </a:t>
                </a:r>
              </a:p>
            </c:rich>
          </c:tx>
          <c:layout/>
          <c:overlay val="0"/>
          <c:spPr>
            <a:noFill/>
            <a:ln>
              <a:noFill/>
            </a:ln>
            <a:effectLst/>
          </c:spPr>
        </c:title>
        <c:numFmt formatCode="0%" sourceLinked="0"/>
        <c:majorTickMark val="out"/>
        <c:minorTickMark val="none"/>
        <c:tickLblPos val="nextTo"/>
        <c:spPr>
          <a:noFill/>
          <a:ln>
            <a:solidFill>
              <a:schemeClr val="tx1">
                <a:lumMod val="95000"/>
                <a:lumOff val="5000"/>
              </a:schemeClr>
            </a:solidFill>
          </a:ln>
          <a:effectLst/>
        </c:spPr>
        <c:txPr>
          <a:bodyPr rot="-60000000" spcFirstLastPara="1" vertOverflow="ellipsis" vert="horz" wrap="square" anchor="ctr" anchorCtr="1"/>
          <a:lstStyle/>
          <a:p>
            <a:pPr>
              <a:defRPr sz="900" b="1" i="0" u="none" strike="noStrike" kern="1200" baseline="0">
                <a:solidFill>
                  <a:schemeClr val="bg2">
                    <a:lumMod val="10000"/>
                  </a:schemeClr>
                </a:solidFill>
                <a:latin typeface="+mn-lt"/>
                <a:ea typeface="+mn-ea"/>
                <a:cs typeface="+mn-cs"/>
              </a:defRPr>
            </a:pPr>
            <a:endParaRPr lang="en-US"/>
          </a:p>
        </c:txPr>
        <c:crossAx val="280452096"/>
        <c:crossesAt val="1"/>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1" i="0" u="none" strike="noStrike" kern="1200" baseline="0">
              <a:solidFill>
                <a:schemeClr val="bg2">
                  <a:lumMod val="10000"/>
                </a:schemeClr>
              </a:solidFill>
              <a:latin typeface="+mn-lt"/>
              <a:ea typeface="+mn-ea"/>
              <a:cs typeface="+mn-cs"/>
            </a:defRPr>
          </a:pPr>
          <a:endParaRPr lang="en-US"/>
        </a:p>
      </c:txPr>
    </c:legend>
    <c:plotVisOnly val="1"/>
    <c:dispBlanksAs val="gap"/>
    <c:showDLblsOverMax val="0"/>
  </c:chart>
  <c:spPr>
    <a:solidFill>
      <a:schemeClr val="bg1"/>
    </a:solidFill>
    <a:ln>
      <a:solidFill>
        <a:schemeClr val="tx1">
          <a:lumMod val="95000"/>
          <a:lumOff val="5000"/>
        </a:schemeClr>
      </a:solidFill>
    </a:ln>
    <a:effectLst/>
  </c:spPr>
  <c:txPr>
    <a:bodyPr/>
    <a:lstStyle/>
    <a:p>
      <a:pPr>
        <a:defRPr/>
      </a:pPr>
      <a:endParaRPr lang="en-US"/>
    </a:p>
  </c:txPr>
  <c:externalData r:id="rId2">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1" y="15907179"/>
            <a:ext cx="43525440" cy="10976186"/>
          </a:xfrm>
        </p:spPr>
        <p:txBody>
          <a:bodyPr/>
          <a:lstStyle/>
          <a:p>
            <a:r>
              <a:rPr lang="en-US"/>
              <a:t>Click to edit Master title style</a:t>
            </a:r>
            <a:endParaRPr lang="en-IN"/>
          </a:p>
        </p:txBody>
      </p:sp>
      <p:sp>
        <p:nvSpPr>
          <p:cNvPr id="3" name="Subtitle 2"/>
          <p:cNvSpPr>
            <a:spLocks noGrp="1"/>
          </p:cNvSpPr>
          <p:nvPr>
            <p:ph type="subTitle" idx="1"/>
          </p:nvPr>
        </p:nvSpPr>
        <p:spPr>
          <a:xfrm>
            <a:off x="7680961" y="29016959"/>
            <a:ext cx="35844480" cy="13086080"/>
          </a:xfrm>
        </p:spPr>
        <p:txBody>
          <a:bodyPr/>
          <a:lstStyle>
            <a:lvl1pPr marL="0" indent="0" algn="ctr">
              <a:buNone/>
              <a:defRPr>
                <a:solidFill>
                  <a:schemeClr val="tx1">
                    <a:tint val="75000"/>
                  </a:schemeClr>
                </a:solidFill>
              </a:defRPr>
            </a:lvl1pPr>
            <a:lvl2pPr marL="2926006" indent="0" algn="ctr">
              <a:buNone/>
              <a:defRPr>
                <a:solidFill>
                  <a:schemeClr val="tx1">
                    <a:tint val="75000"/>
                  </a:schemeClr>
                </a:solidFill>
              </a:defRPr>
            </a:lvl2pPr>
            <a:lvl3pPr marL="5852013" indent="0" algn="ctr">
              <a:buNone/>
              <a:defRPr>
                <a:solidFill>
                  <a:schemeClr val="tx1">
                    <a:tint val="75000"/>
                  </a:schemeClr>
                </a:solidFill>
              </a:defRPr>
            </a:lvl3pPr>
            <a:lvl4pPr marL="8778019" indent="0" algn="ctr">
              <a:buNone/>
              <a:defRPr>
                <a:solidFill>
                  <a:schemeClr val="tx1">
                    <a:tint val="75000"/>
                  </a:schemeClr>
                </a:solidFill>
              </a:defRPr>
            </a:lvl4pPr>
            <a:lvl5pPr marL="11704025" indent="0" algn="ctr">
              <a:buNone/>
              <a:defRPr>
                <a:solidFill>
                  <a:schemeClr val="tx1">
                    <a:tint val="75000"/>
                  </a:schemeClr>
                </a:solidFill>
              </a:defRPr>
            </a:lvl5pPr>
            <a:lvl6pPr marL="14630031" indent="0" algn="ctr">
              <a:buNone/>
              <a:defRPr>
                <a:solidFill>
                  <a:schemeClr val="tx1">
                    <a:tint val="75000"/>
                  </a:schemeClr>
                </a:solidFill>
              </a:defRPr>
            </a:lvl6pPr>
            <a:lvl7pPr marL="17556038" indent="0" algn="ctr">
              <a:buNone/>
              <a:defRPr>
                <a:solidFill>
                  <a:schemeClr val="tx1">
                    <a:tint val="75000"/>
                  </a:schemeClr>
                </a:solidFill>
              </a:defRPr>
            </a:lvl7pPr>
            <a:lvl8pPr marL="20482044" indent="0" algn="ctr">
              <a:buNone/>
              <a:defRPr>
                <a:solidFill>
                  <a:schemeClr val="tx1">
                    <a:tint val="75000"/>
                  </a:schemeClr>
                </a:solidFill>
              </a:defRPr>
            </a:lvl8pPr>
            <a:lvl9pPr marL="2340805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pic>
        <p:nvPicPr>
          <p:cNvPr id="8" name="Picture 7">
            <a:extLst>
              <a:ext uri="{FF2B5EF4-FFF2-40B4-BE49-F238E27FC236}">
                <a16:creationId xmlns:a16="http://schemas.microsoft.com/office/drawing/2014/main" xmlns="" id="{8F479954-0A6C-4104-8D46-B560A7299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586" y="-103049"/>
            <a:ext cx="51206400" cy="12854943"/>
          </a:xfrm>
          <a:prstGeom prst="rect">
            <a:avLst/>
          </a:prstGeom>
        </p:spPr>
      </p:pic>
    </p:spTree>
    <p:extLst>
      <p:ext uri="{BB962C8B-B14F-4D97-AF65-F5344CB8AC3E}">
        <p14:creationId xmlns:p14="http://schemas.microsoft.com/office/powerpoint/2010/main" val="93175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13989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2050636"/>
            <a:ext cx="11521439" cy="43691386"/>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2560320" y="2050636"/>
            <a:ext cx="33710880" cy="436913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152897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14413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32904857"/>
            <a:ext cx="43525440" cy="10170160"/>
          </a:xfrm>
        </p:spPr>
        <p:txBody>
          <a:bodyPr anchor="t"/>
          <a:lstStyle>
            <a:lvl1pPr algn="l">
              <a:defRPr sz="25600" b="1" cap="all"/>
            </a:lvl1pPr>
          </a:lstStyle>
          <a:p>
            <a:r>
              <a:rPr lang="en-US"/>
              <a:t>Click to edit Master title style</a:t>
            </a:r>
            <a:endParaRPr lang="en-IN"/>
          </a:p>
        </p:txBody>
      </p:sp>
      <p:sp>
        <p:nvSpPr>
          <p:cNvPr id="3" name="Text Placeholder 2"/>
          <p:cNvSpPr>
            <a:spLocks noGrp="1"/>
          </p:cNvSpPr>
          <p:nvPr>
            <p:ph type="body" idx="1"/>
          </p:nvPr>
        </p:nvSpPr>
        <p:spPr>
          <a:xfrm>
            <a:off x="4044953" y="21703461"/>
            <a:ext cx="43525440" cy="11201397"/>
          </a:xfrm>
        </p:spPr>
        <p:txBody>
          <a:bodyPr anchor="b"/>
          <a:lstStyle>
            <a:lvl1pPr marL="0" indent="0">
              <a:buNone/>
              <a:defRPr sz="12900">
                <a:solidFill>
                  <a:schemeClr val="tx1">
                    <a:tint val="75000"/>
                  </a:schemeClr>
                </a:solidFill>
              </a:defRPr>
            </a:lvl1pPr>
            <a:lvl2pPr marL="2926006" indent="0">
              <a:buNone/>
              <a:defRPr sz="11500">
                <a:solidFill>
                  <a:schemeClr val="tx1">
                    <a:tint val="75000"/>
                  </a:schemeClr>
                </a:solidFill>
              </a:defRPr>
            </a:lvl2pPr>
            <a:lvl3pPr marL="5852013" indent="0">
              <a:buNone/>
              <a:defRPr sz="10300">
                <a:solidFill>
                  <a:schemeClr val="tx1">
                    <a:tint val="75000"/>
                  </a:schemeClr>
                </a:solidFill>
              </a:defRPr>
            </a:lvl3pPr>
            <a:lvl4pPr marL="8778019" indent="0">
              <a:buNone/>
              <a:defRPr sz="8900">
                <a:solidFill>
                  <a:schemeClr val="tx1">
                    <a:tint val="75000"/>
                  </a:schemeClr>
                </a:solidFill>
              </a:defRPr>
            </a:lvl4pPr>
            <a:lvl5pPr marL="11704025" indent="0">
              <a:buNone/>
              <a:defRPr sz="8900">
                <a:solidFill>
                  <a:schemeClr val="tx1">
                    <a:tint val="75000"/>
                  </a:schemeClr>
                </a:solidFill>
              </a:defRPr>
            </a:lvl5pPr>
            <a:lvl6pPr marL="14630031" indent="0">
              <a:buNone/>
              <a:defRPr sz="8900">
                <a:solidFill>
                  <a:schemeClr val="tx1">
                    <a:tint val="75000"/>
                  </a:schemeClr>
                </a:solidFill>
              </a:defRPr>
            </a:lvl6pPr>
            <a:lvl7pPr marL="17556038" indent="0">
              <a:buNone/>
              <a:defRPr sz="8900">
                <a:solidFill>
                  <a:schemeClr val="tx1">
                    <a:tint val="75000"/>
                  </a:schemeClr>
                </a:solidFill>
              </a:defRPr>
            </a:lvl7pPr>
            <a:lvl8pPr marL="20482044" indent="0">
              <a:buNone/>
              <a:defRPr sz="8900">
                <a:solidFill>
                  <a:schemeClr val="tx1">
                    <a:tint val="75000"/>
                  </a:schemeClr>
                </a:solidFill>
              </a:defRPr>
            </a:lvl8pPr>
            <a:lvl9pPr marL="23408050" indent="0">
              <a:buNone/>
              <a:defRPr sz="8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7B23E-E81E-4508-9B06-B5C990B4E9EC}" type="datetimeFigureOut">
              <a:rPr lang="en-IN" smtClean="0"/>
              <a:t>16-11-2021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41371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2560320" y="11948164"/>
            <a:ext cx="22616160" cy="33793857"/>
          </a:xfrm>
        </p:spPr>
        <p:txBody>
          <a:bodyPr/>
          <a:lstStyle>
            <a:lvl1pPr>
              <a:defRPr sz="17900"/>
            </a:lvl1pPr>
            <a:lvl2pPr>
              <a:defRPr sz="15400"/>
            </a:lvl2pPr>
            <a:lvl3pPr>
              <a:defRPr sz="12900"/>
            </a:lvl3pPr>
            <a:lvl4pPr>
              <a:defRPr sz="11500"/>
            </a:lvl4pPr>
            <a:lvl5pPr>
              <a:defRPr sz="11500"/>
            </a:lvl5pPr>
            <a:lvl6pPr>
              <a:defRPr sz="11500"/>
            </a:lvl6pPr>
            <a:lvl7pPr>
              <a:defRPr sz="11500"/>
            </a:lvl7pPr>
            <a:lvl8pPr>
              <a:defRPr sz="11500"/>
            </a:lvl8pPr>
            <a:lvl9pPr>
              <a:defRPr sz="1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26029920" y="11948164"/>
            <a:ext cx="22616160" cy="33793857"/>
          </a:xfrm>
        </p:spPr>
        <p:txBody>
          <a:bodyPr/>
          <a:lstStyle>
            <a:lvl1pPr>
              <a:defRPr sz="17900"/>
            </a:lvl1pPr>
            <a:lvl2pPr>
              <a:defRPr sz="15400"/>
            </a:lvl2pPr>
            <a:lvl3pPr>
              <a:defRPr sz="12900"/>
            </a:lvl3pPr>
            <a:lvl4pPr>
              <a:defRPr sz="11500"/>
            </a:lvl4pPr>
            <a:lvl5pPr>
              <a:defRPr sz="11500"/>
            </a:lvl5pPr>
            <a:lvl6pPr>
              <a:defRPr sz="11500"/>
            </a:lvl6pPr>
            <a:lvl7pPr>
              <a:defRPr sz="11500"/>
            </a:lvl7pPr>
            <a:lvl8pPr>
              <a:defRPr sz="11500"/>
            </a:lvl8pPr>
            <a:lvl9pPr>
              <a:defRPr sz="1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7D7B23E-E81E-4508-9B06-B5C990B4E9EC}" type="datetimeFigureOut">
              <a:rPr lang="en-IN" smtClean="0"/>
              <a:t>16-11-2021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30070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2560321" y="11462177"/>
            <a:ext cx="22625053" cy="4776890"/>
          </a:xfrm>
        </p:spPr>
        <p:txBody>
          <a:bodyPr anchor="b"/>
          <a:lstStyle>
            <a:lvl1pPr marL="0" indent="0">
              <a:buNone/>
              <a:defRPr sz="15400" b="1"/>
            </a:lvl1pPr>
            <a:lvl2pPr marL="2926006" indent="0">
              <a:buNone/>
              <a:defRPr sz="12900" b="1"/>
            </a:lvl2pPr>
            <a:lvl3pPr marL="5852013" indent="0">
              <a:buNone/>
              <a:defRPr sz="11500" b="1"/>
            </a:lvl3pPr>
            <a:lvl4pPr marL="8778019" indent="0">
              <a:buNone/>
              <a:defRPr sz="10300" b="1"/>
            </a:lvl4pPr>
            <a:lvl5pPr marL="11704025" indent="0">
              <a:buNone/>
              <a:defRPr sz="10300" b="1"/>
            </a:lvl5pPr>
            <a:lvl6pPr marL="14630031" indent="0">
              <a:buNone/>
              <a:defRPr sz="10300" b="1"/>
            </a:lvl6pPr>
            <a:lvl7pPr marL="17556038" indent="0">
              <a:buNone/>
              <a:defRPr sz="10300" b="1"/>
            </a:lvl7pPr>
            <a:lvl8pPr marL="20482044" indent="0">
              <a:buNone/>
              <a:defRPr sz="10300" b="1"/>
            </a:lvl8pPr>
            <a:lvl9pPr marL="23408050" indent="0">
              <a:buNone/>
              <a:defRPr sz="10300" b="1"/>
            </a:lvl9pPr>
          </a:lstStyle>
          <a:p>
            <a:pPr lvl="0"/>
            <a:r>
              <a:rPr lang="en-US"/>
              <a:t>Click to edit Master text styles</a:t>
            </a:r>
          </a:p>
        </p:txBody>
      </p:sp>
      <p:sp>
        <p:nvSpPr>
          <p:cNvPr id="4" name="Content Placeholder 3"/>
          <p:cNvSpPr>
            <a:spLocks noGrp="1"/>
          </p:cNvSpPr>
          <p:nvPr>
            <p:ph sz="half" idx="2"/>
          </p:nvPr>
        </p:nvSpPr>
        <p:spPr>
          <a:xfrm>
            <a:off x="2560321" y="16239066"/>
            <a:ext cx="22625053" cy="29502951"/>
          </a:xfrm>
        </p:spPr>
        <p:txBody>
          <a:bodyPr/>
          <a:lstStyle>
            <a:lvl1pPr>
              <a:defRPr sz="15400"/>
            </a:lvl1pPr>
            <a:lvl2pPr>
              <a:defRPr sz="12900"/>
            </a:lvl2pPr>
            <a:lvl3pPr>
              <a:defRPr sz="11500"/>
            </a:lvl3pPr>
            <a:lvl4pPr>
              <a:defRPr sz="10300"/>
            </a:lvl4pPr>
            <a:lvl5pPr>
              <a:defRPr sz="10300"/>
            </a:lvl5pPr>
            <a:lvl6pPr>
              <a:defRPr sz="10300"/>
            </a:lvl6pPr>
            <a:lvl7pPr>
              <a:defRPr sz="10300"/>
            </a:lvl7pPr>
            <a:lvl8pPr>
              <a:defRPr sz="10300"/>
            </a:lvl8pPr>
            <a:lvl9pPr>
              <a:defRPr sz="10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26012142" y="11462177"/>
            <a:ext cx="22633941" cy="4776890"/>
          </a:xfrm>
        </p:spPr>
        <p:txBody>
          <a:bodyPr anchor="b"/>
          <a:lstStyle>
            <a:lvl1pPr marL="0" indent="0">
              <a:buNone/>
              <a:defRPr sz="15400" b="1"/>
            </a:lvl1pPr>
            <a:lvl2pPr marL="2926006" indent="0">
              <a:buNone/>
              <a:defRPr sz="12900" b="1"/>
            </a:lvl2pPr>
            <a:lvl3pPr marL="5852013" indent="0">
              <a:buNone/>
              <a:defRPr sz="11500" b="1"/>
            </a:lvl3pPr>
            <a:lvl4pPr marL="8778019" indent="0">
              <a:buNone/>
              <a:defRPr sz="10300" b="1"/>
            </a:lvl4pPr>
            <a:lvl5pPr marL="11704025" indent="0">
              <a:buNone/>
              <a:defRPr sz="10300" b="1"/>
            </a:lvl5pPr>
            <a:lvl6pPr marL="14630031" indent="0">
              <a:buNone/>
              <a:defRPr sz="10300" b="1"/>
            </a:lvl6pPr>
            <a:lvl7pPr marL="17556038" indent="0">
              <a:buNone/>
              <a:defRPr sz="10300" b="1"/>
            </a:lvl7pPr>
            <a:lvl8pPr marL="20482044" indent="0">
              <a:buNone/>
              <a:defRPr sz="10300" b="1"/>
            </a:lvl8pPr>
            <a:lvl9pPr marL="23408050" indent="0">
              <a:buNone/>
              <a:defRPr sz="10300" b="1"/>
            </a:lvl9pPr>
          </a:lstStyle>
          <a:p>
            <a:pPr lvl="0"/>
            <a:r>
              <a:rPr lang="en-US"/>
              <a:t>Click to edit Master text styles</a:t>
            </a:r>
          </a:p>
        </p:txBody>
      </p:sp>
      <p:sp>
        <p:nvSpPr>
          <p:cNvPr id="6" name="Content Placeholder 5"/>
          <p:cNvSpPr>
            <a:spLocks noGrp="1"/>
          </p:cNvSpPr>
          <p:nvPr>
            <p:ph sz="quarter" idx="4"/>
          </p:nvPr>
        </p:nvSpPr>
        <p:spPr>
          <a:xfrm>
            <a:off x="26012142" y="16239066"/>
            <a:ext cx="22633941" cy="29502951"/>
          </a:xfrm>
        </p:spPr>
        <p:txBody>
          <a:bodyPr/>
          <a:lstStyle>
            <a:lvl1pPr>
              <a:defRPr sz="15400"/>
            </a:lvl1pPr>
            <a:lvl2pPr>
              <a:defRPr sz="12900"/>
            </a:lvl2pPr>
            <a:lvl3pPr>
              <a:defRPr sz="11500"/>
            </a:lvl3pPr>
            <a:lvl4pPr>
              <a:defRPr sz="10300"/>
            </a:lvl4pPr>
            <a:lvl5pPr>
              <a:defRPr sz="10300"/>
            </a:lvl5pPr>
            <a:lvl6pPr>
              <a:defRPr sz="10300"/>
            </a:lvl6pPr>
            <a:lvl7pPr>
              <a:defRPr sz="10300"/>
            </a:lvl7pPr>
            <a:lvl8pPr>
              <a:defRPr sz="10300"/>
            </a:lvl8pPr>
            <a:lvl9pPr>
              <a:defRPr sz="10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7D7B23E-E81E-4508-9B06-B5C990B4E9EC}" type="datetimeFigureOut">
              <a:rPr lang="en-IN" smtClean="0"/>
              <a:t>16-11-2021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02845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7D7B23E-E81E-4508-9B06-B5C990B4E9EC}" type="datetimeFigureOut">
              <a:rPr lang="en-IN" smtClean="0"/>
              <a:t>16-11-2021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774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7B23E-E81E-4508-9B06-B5C990B4E9EC}" type="datetimeFigureOut">
              <a:rPr lang="en-IN" smtClean="0"/>
              <a:t>16-11-2021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1931676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2038774"/>
            <a:ext cx="16846552" cy="8676640"/>
          </a:xfrm>
        </p:spPr>
        <p:txBody>
          <a:bodyPr anchor="b"/>
          <a:lstStyle>
            <a:lvl1pPr algn="l">
              <a:defRPr sz="12900" b="1"/>
            </a:lvl1pPr>
          </a:lstStyle>
          <a:p>
            <a:r>
              <a:rPr lang="en-US"/>
              <a:t>Click to edit Master title style</a:t>
            </a:r>
            <a:endParaRPr lang="en-IN"/>
          </a:p>
        </p:txBody>
      </p:sp>
      <p:sp>
        <p:nvSpPr>
          <p:cNvPr id="3" name="Content Placeholder 2"/>
          <p:cNvSpPr>
            <a:spLocks noGrp="1"/>
          </p:cNvSpPr>
          <p:nvPr>
            <p:ph idx="1"/>
          </p:nvPr>
        </p:nvSpPr>
        <p:spPr>
          <a:xfrm>
            <a:off x="20020281" y="2038777"/>
            <a:ext cx="28625799" cy="43703244"/>
          </a:xfrm>
        </p:spPr>
        <p:txBody>
          <a:bodyPr/>
          <a:lstStyle>
            <a:lvl1pPr>
              <a:defRPr sz="20400"/>
            </a:lvl1pPr>
            <a:lvl2pPr>
              <a:defRPr sz="17900"/>
            </a:lvl2pPr>
            <a:lvl3pPr>
              <a:defRPr sz="15400"/>
            </a:lvl3pPr>
            <a:lvl4pPr>
              <a:defRPr sz="12900"/>
            </a:lvl4pPr>
            <a:lvl5pPr>
              <a:defRPr sz="12900"/>
            </a:lvl5pPr>
            <a:lvl6pPr>
              <a:defRPr sz="12900"/>
            </a:lvl6pPr>
            <a:lvl7pPr>
              <a:defRPr sz="12900"/>
            </a:lvl7pPr>
            <a:lvl8pPr>
              <a:defRPr sz="12900"/>
            </a:lvl8pPr>
            <a:lvl9pPr>
              <a:defRPr sz="1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2560324" y="10715418"/>
            <a:ext cx="16846552" cy="35026604"/>
          </a:xfrm>
        </p:spPr>
        <p:txBody>
          <a:bodyPr/>
          <a:lstStyle>
            <a:lvl1pPr marL="0" indent="0">
              <a:buNone/>
              <a:defRPr sz="8900"/>
            </a:lvl1pPr>
            <a:lvl2pPr marL="2926006" indent="0">
              <a:buNone/>
              <a:defRPr sz="7700"/>
            </a:lvl2pPr>
            <a:lvl3pPr marL="5852013" indent="0">
              <a:buNone/>
              <a:defRPr sz="6400"/>
            </a:lvl3pPr>
            <a:lvl4pPr marL="8778019" indent="0">
              <a:buNone/>
              <a:defRPr sz="5700"/>
            </a:lvl4pPr>
            <a:lvl5pPr marL="11704025" indent="0">
              <a:buNone/>
              <a:defRPr sz="5700"/>
            </a:lvl5pPr>
            <a:lvl6pPr marL="14630031" indent="0">
              <a:buNone/>
              <a:defRPr sz="5700"/>
            </a:lvl6pPr>
            <a:lvl7pPr marL="17556038" indent="0">
              <a:buNone/>
              <a:defRPr sz="5700"/>
            </a:lvl7pPr>
            <a:lvl8pPr marL="20482044" indent="0">
              <a:buNone/>
              <a:defRPr sz="5700"/>
            </a:lvl8pPr>
            <a:lvl9pPr marL="23408050" indent="0">
              <a:buNone/>
              <a:defRPr sz="57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t>16-11-2021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93690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35844480"/>
            <a:ext cx="30723840" cy="4231644"/>
          </a:xfrm>
        </p:spPr>
        <p:txBody>
          <a:bodyPr anchor="b"/>
          <a:lstStyle>
            <a:lvl1pPr algn="l">
              <a:defRPr sz="12900" b="1"/>
            </a:lvl1pPr>
          </a:lstStyle>
          <a:p>
            <a:r>
              <a:rPr lang="en-US"/>
              <a:t>Click to edit Master title style</a:t>
            </a:r>
            <a:endParaRPr lang="en-IN"/>
          </a:p>
        </p:txBody>
      </p:sp>
      <p:sp>
        <p:nvSpPr>
          <p:cNvPr id="3" name="Picture Placeholder 2"/>
          <p:cNvSpPr>
            <a:spLocks noGrp="1"/>
          </p:cNvSpPr>
          <p:nvPr>
            <p:ph type="pic" idx="1"/>
          </p:nvPr>
        </p:nvSpPr>
        <p:spPr>
          <a:xfrm>
            <a:off x="10036813" y="4575386"/>
            <a:ext cx="30723840" cy="30723840"/>
          </a:xfrm>
        </p:spPr>
        <p:txBody>
          <a:bodyPr/>
          <a:lstStyle>
            <a:lvl1pPr marL="0" indent="0">
              <a:buNone/>
              <a:defRPr sz="20400"/>
            </a:lvl1pPr>
            <a:lvl2pPr marL="2926006" indent="0">
              <a:buNone/>
              <a:defRPr sz="17900"/>
            </a:lvl2pPr>
            <a:lvl3pPr marL="5852013" indent="0">
              <a:buNone/>
              <a:defRPr sz="15400"/>
            </a:lvl3pPr>
            <a:lvl4pPr marL="8778019" indent="0">
              <a:buNone/>
              <a:defRPr sz="12900"/>
            </a:lvl4pPr>
            <a:lvl5pPr marL="11704025" indent="0">
              <a:buNone/>
              <a:defRPr sz="12900"/>
            </a:lvl5pPr>
            <a:lvl6pPr marL="14630031" indent="0">
              <a:buNone/>
              <a:defRPr sz="12900"/>
            </a:lvl6pPr>
            <a:lvl7pPr marL="17556038" indent="0">
              <a:buNone/>
              <a:defRPr sz="12900"/>
            </a:lvl7pPr>
            <a:lvl8pPr marL="20482044" indent="0">
              <a:buNone/>
              <a:defRPr sz="12900"/>
            </a:lvl8pPr>
            <a:lvl9pPr marL="23408050" indent="0">
              <a:buNone/>
              <a:defRPr sz="12900"/>
            </a:lvl9pPr>
          </a:lstStyle>
          <a:p>
            <a:endParaRPr lang="en-IN"/>
          </a:p>
        </p:txBody>
      </p:sp>
      <p:sp>
        <p:nvSpPr>
          <p:cNvPr id="4" name="Text Placeholder 3"/>
          <p:cNvSpPr>
            <a:spLocks noGrp="1"/>
          </p:cNvSpPr>
          <p:nvPr>
            <p:ph type="body" sz="half" idx="2"/>
          </p:nvPr>
        </p:nvSpPr>
        <p:spPr>
          <a:xfrm>
            <a:off x="10036813" y="40076124"/>
            <a:ext cx="30723840" cy="6009637"/>
          </a:xfrm>
        </p:spPr>
        <p:txBody>
          <a:bodyPr/>
          <a:lstStyle>
            <a:lvl1pPr marL="0" indent="0">
              <a:buNone/>
              <a:defRPr sz="8900"/>
            </a:lvl1pPr>
            <a:lvl2pPr marL="2926006" indent="0">
              <a:buNone/>
              <a:defRPr sz="7700"/>
            </a:lvl2pPr>
            <a:lvl3pPr marL="5852013" indent="0">
              <a:buNone/>
              <a:defRPr sz="6400"/>
            </a:lvl3pPr>
            <a:lvl4pPr marL="8778019" indent="0">
              <a:buNone/>
              <a:defRPr sz="5700"/>
            </a:lvl4pPr>
            <a:lvl5pPr marL="11704025" indent="0">
              <a:buNone/>
              <a:defRPr sz="5700"/>
            </a:lvl5pPr>
            <a:lvl6pPr marL="14630031" indent="0">
              <a:buNone/>
              <a:defRPr sz="5700"/>
            </a:lvl6pPr>
            <a:lvl7pPr marL="17556038" indent="0">
              <a:buNone/>
              <a:defRPr sz="5700"/>
            </a:lvl7pPr>
            <a:lvl8pPr marL="20482044" indent="0">
              <a:buNone/>
              <a:defRPr sz="5700"/>
            </a:lvl8pPr>
            <a:lvl9pPr marL="23408050" indent="0">
              <a:buNone/>
              <a:defRPr sz="57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t>16-11-2021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81908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1" y="2050631"/>
            <a:ext cx="46085760" cy="8534400"/>
          </a:xfrm>
          <a:prstGeom prst="rect">
            <a:avLst/>
          </a:prstGeom>
        </p:spPr>
        <p:txBody>
          <a:bodyPr vert="horz" lIns="585201" tIns="292601" rIns="585201" bIns="292601"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2560321" y="11948164"/>
            <a:ext cx="46085760" cy="33793857"/>
          </a:xfrm>
          <a:prstGeom prst="rect">
            <a:avLst/>
          </a:prstGeom>
        </p:spPr>
        <p:txBody>
          <a:bodyPr vert="horz" lIns="585201" tIns="292601" rIns="585201" bIns="29260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2560321" y="47460751"/>
            <a:ext cx="11948160" cy="2726267"/>
          </a:xfrm>
          <a:prstGeom prst="rect">
            <a:avLst/>
          </a:prstGeom>
        </p:spPr>
        <p:txBody>
          <a:bodyPr vert="horz" lIns="585201" tIns="292601" rIns="585201" bIns="292601" rtlCol="0" anchor="ctr"/>
          <a:lstStyle>
            <a:lvl1pPr algn="l">
              <a:defRPr sz="7700">
                <a:solidFill>
                  <a:schemeClr val="tx1">
                    <a:tint val="75000"/>
                  </a:schemeClr>
                </a:solidFill>
              </a:defRPr>
            </a:lvl1pPr>
          </a:lstStyle>
          <a:p>
            <a:fld id="{F7D7B23E-E81E-4508-9B06-B5C990B4E9EC}" type="datetimeFigureOut">
              <a:rPr lang="en-IN" smtClean="0"/>
              <a:t>16-11-2021</a:t>
            </a:fld>
            <a:endParaRPr lang="en-IN"/>
          </a:p>
        </p:txBody>
      </p:sp>
      <p:sp>
        <p:nvSpPr>
          <p:cNvPr id="5" name="Footer Placeholder 4"/>
          <p:cNvSpPr>
            <a:spLocks noGrp="1"/>
          </p:cNvSpPr>
          <p:nvPr>
            <p:ph type="ftr" sz="quarter" idx="3"/>
          </p:nvPr>
        </p:nvSpPr>
        <p:spPr>
          <a:xfrm>
            <a:off x="17495521" y="47460751"/>
            <a:ext cx="16215360" cy="2726267"/>
          </a:xfrm>
          <a:prstGeom prst="rect">
            <a:avLst/>
          </a:prstGeom>
        </p:spPr>
        <p:txBody>
          <a:bodyPr vert="horz" lIns="585201" tIns="292601" rIns="585201" bIns="292601" rtlCol="0" anchor="ctr"/>
          <a:lstStyle>
            <a:lvl1pPr algn="ctr">
              <a:defRPr sz="77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36697920" y="47460751"/>
            <a:ext cx="11948160" cy="2726267"/>
          </a:xfrm>
          <a:prstGeom prst="rect">
            <a:avLst/>
          </a:prstGeom>
        </p:spPr>
        <p:txBody>
          <a:bodyPr vert="horz" lIns="585201" tIns="292601" rIns="585201" bIns="292601" rtlCol="0" anchor="ctr"/>
          <a:lstStyle>
            <a:lvl1pPr algn="r">
              <a:defRPr sz="7700">
                <a:solidFill>
                  <a:schemeClr val="tx1">
                    <a:tint val="75000"/>
                  </a:schemeClr>
                </a:solidFill>
              </a:defRPr>
            </a:lvl1pPr>
          </a:lstStyle>
          <a:p>
            <a:fld id="{5D40FE99-E901-4B93-A004-D94AE94E821E}" type="slidenum">
              <a:rPr lang="en-IN" smtClean="0"/>
              <a:t>‹#›</a:t>
            </a:fld>
            <a:endParaRPr lang="en-IN"/>
          </a:p>
        </p:txBody>
      </p:sp>
    </p:spTree>
    <p:extLst>
      <p:ext uri="{BB962C8B-B14F-4D97-AF65-F5344CB8AC3E}">
        <p14:creationId xmlns:p14="http://schemas.microsoft.com/office/powerpoint/2010/main" val="57757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852013" rtl="0" eaLnBrk="1" latinLnBrk="0" hangingPunct="1">
        <a:spcBef>
          <a:spcPct val="0"/>
        </a:spcBef>
        <a:buNone/>
        <a:defRPr sz="28100" kern="1200">
          <a:solidFill>
            <a:schemeClr val="tx1"/>
          </a:solidFill>
          <a:latin typeface="+mj-lt"/>
          <a:ea typeface="+mj-ea"/>
          <a:cs typeface="+mj-cs"/>
        </a:defRPr>
      </a:lvl1pPr>
    </p:titleStyle>
    <p:bodyStyle>
      <a:lvl1pPr marL="2194505" indent="-2194505" algn="l" defTabSz="5852013" rtl="0" eaLnBrk="1" latinLnBrk="0" hangingPunct="1">
        <a:spcBef>
          <a:spcPct val="20000"/>
        </a:spcBef>
        <a:buFont typeface="Arial" pitchFamily="34" charset="0"/>
        <a:buChar char="•"/>
        <a:defRPr sz="20400" kern="1200">
          <a:solidFill>
            <a:schemeClr val="tx1"/>
          </a:solidFill>
          <a:latin typeface="+mn-lt"/>
          <a:ea typeface="+mn-ea"/>
          <a:cs typeface="+mn-cs"/>
        </a:defRPr>
      </a:lvl1pPr>
      <a:lvl2pPr marL="4754760" indent="-1828754" algn="l" defTabSz="5852013" rtl="0" eaLnBrk="1" latinLnBrk="0" hangingPunct="1">
        <a:spcBef>
          <a:spcPct val="20000"/>
        </a:spcBef>
        <a:buFont typeface="Arial" pitchFamily="34" charset="0"/>
        <a:buChar char="–"/>
        <a:defRPr sz="17900" kern="1200">
          <a:solidFill>
            <a:schemeClr val="tx1"/>
          </a:solidFill>
          <a:latin typeface="+mn-lt"/>
          <a:ea typeface="+mn-ea"/>
          <a:cs typeface="+mn-cs"/>
        </a:defRPr>
      </a:lvl2pPr>
      <a:lvl3pPr marL="7315016" indent="-1463003" algn="l" defTabSz="5852013" rtl="0" eaLnBrk="1" latinLnBrk="0" hangingPunct="1">
        <a:spcBef>
          <a:spcPct val="20000"/>
        </a:spcBef>
        <a:buFont typeface="Arial" pitchFamily="34" charset="0"/>
        <a:buChar char="•"/>
        <a:defRPr sz="15400" kern="1200">
          <a:solidFill>
            <a:schemeClr val="tx1"/>
          </a:solidFill>
          <a:latin typeface="+mn-lt"/>
          <a:ea typeface="+mn-ea"/>
          <a:cs typeface="+mn-cs"/>
        </a:defRPr>
      </a:lvl3pPr>
      <a:lvl4pPr marL="10241022"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4pPr>
      <a:lvl5pPr marL="13167028"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5pPr>
      <a:lvl6pPr marL="16093035"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6pPr>
      <a:lvl7pPr marL="19019041"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7pPr>
      <a:lvl8pPr marL="21945047"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8pPr>
      <a:lvl9pPr marL="24871053" indent="-1463003" algn="l" defTabSz="5852013" rtl="0" eaLnBrk="1" latinLnBrk="0" hangingPunct="1">
        <a:spcBef>
          <a:spcPct val="20000"/>
        </a:spcBef>
        <a:buFont typeface="Arial" pitchFamily="34" charset="0"/>
        <a:buChar char="•"/>
        <a:defRPr sz="12900" kern="1200">
          <a:solidFill>
            <a:schemeClr val="tx1"/>
          </a:solidFill>
          <a:latin typeface="+mn-lt"/>
          <a:ea typeface="+mn-ea"/>
          <a:cs typeface="+mn-cs"/>
        </a:defRPr>
      </a:lvl9pPr>
    </p:bodyStyle>
    <p:otherStyle>
      <a:defPPr>
        <a:defRPr lang="en-US"/>
      </a:defPPr>
      <a:lvl1pPr marL="0" algn="l" defTabSz="5852013" rtl="0" eaLnBrk="1" latinLnBrk="0" hangingPunct="1">
        <a:defRPr sz="11500" kern="1200">
          <a:solidFill>
            <a:schemeClr val="tx1"/>
          </a:solidFill>
          <a:latin typeface="+mn-lt"/>
          <a:ea typeface="+mn-ea"/>
          <a:cs typeface="+mn-cs"/>
        </a:defRPr>
      </a:lvl1pPr>
      <a:lvl2pPr marL="2926006" algn="l" defTabSz="5852013" rtl="0" eaLnBrk="1" latinLnBrk="0" hangingPunct="1">
        <a:defRPr sz="11500" kern="1200">
          <a:solidFill>
            <a:schemeClr val="tx1"/>
          </a:solidFill>
          <a:latin typeface="+mn-lt"/>
          <a:ea typeface="+mn-ea"/>
          <a:cs typeface="+mn-cs"/>
        </a:defRPr>
      </a:lvl2pPr>
      <a:lvl3pPr marL="5852013" algn="l" defTabSz="5852013" rtl="0" eaLnBrk="1" latinLnBrk="0" hangingPunct="1">
        <a:defRPr sz="11500" kern="1200">
          <a:solidFill>
            <a:schemeClr val="tx1"/>
          </a:solidFill>
          <a:latin typeface="+mn-lt"/>
          <a:ea typeface="+mn-ea"/>
          <a:cs typeface="+mn-cs"/>
        </a:defRPr>
      </a:lvl3pPr>
      <a:lvl4pPr marL="8778019" algn="l" defTabSz="5852013" rtl="0" eaLnBrk="1" latinLnBrk="0" hangingPunct="1">
        <a:defRPr sz="11500" kern="1200">
          <a:solidFill>
            <a:schemeClr val="tx1"/>
          </a:solidFill>
          <a:latin typeface="+mn-lt"/>
          <a:ea typeface="+mn-ea"/>
          <a:cs typeface="+mn-cs"/>
        </a:defRPr>
      </a:lvl4pPr>
      <a:lvl5pPr marL="11704025" algn="l" defTabSz="5852013" rtl="0" eaLnBrk="1" latinLnBrk="0" hangingPunct="1">
        <a:defRPr sz="11500" kern="1200">
          <a:solidFill>
            <a:schemeClr val="tx1"/>
          </a:solidFill>
          <a:latin typeface="+mn-lt"/>
          <a:ea typeface="+mn-ea"/>
          <a:cs typeface="+mn-cs"/>
        </a:defRPr>
      </a:lvl5pPr>
      <a:lvl6pPr marL="14630031" algn="l" defTabSz="5852013" rtl="0" eaLnBrk="1" latinLnBrk="0" hangingPunct="1">
        <a:defRPr sz="11500" kern="1200">
          <a:solidFill>
            <a:schemeClr val="tx1"/>
          </a:solidFill>
          <a:latin typeface="+mn-lt"/>
          <a:ea typeface="+mn-ea"/>
          <a:cs typeface="+mn-cs"/>
        </a:defRPr>
      </a:lvl6pPr>
      <a:lvl7pPr marL="17556038" algn="l" defTabSz="5852013" rtl="0" eaLnBrk="1" latinLnBrk="0" hangingPunct="1">
        <a:defRPr sz="11500" kern="1200">
          <a:solidFill>
            <a:schemeClr val="tx1"/>
          </a:solidFill>
          <a:latin typeface="+mn-lt"/>
          <a:ea typeface="+mn-ea"/>
          <a:cs typeface="+mn-cs"/>
        </a:defRPr>
      </a:lvl7pPr>
      <a:lvl8pPr marL="20482044" algn="l" defTabSz="5852013" rtl="0" eaLnBrk="1" latinLnBrk="0" hangingPunct="1">
        <a:defRPr sz="11500" kern="1200">
          <a:solidFill>
            <a:schemeClr val="tx1"/>
          </a:solidFill>
          <a:latin typeface="+mn-lt"/>
          <a:ea typeface="+mn-ea"/>
          <a:cs typeface="+mn-cs"/>
        </a:defRPr>
      </a:lvl8pPr>
      <a:lvl9pPr marL="23408050" algn="l" defTabSz="5852013" rtl="0" eaLnBrk="1" latinLnBrk="0" hangingPunct="1">
        <a:defRPr sz="1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lob:https://web.whatsapp.com/b0319bfd-43d6-46c0-807f-f6ead3bf0afd"/>
          <p:cNvSpPr>
            <a:spLocks noChangeAspect="1" noChangeArrowheads="1"/>
          </p:cNvSpPr>
          <p:nvPr/>
        </p:nvSpPr>
        <p:spPr bwMode="auto">
          <a:xfrm>
            <a:off x="871221" y="-1078653"/>
            <a:ext cx="1706879" cy="227584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585201" tIns="292601" rIns="585201" bIns="292601" numCol="1" anchor="t" anchorCtr="0" compatLnSpc="1">
            <a:prstTxWarp prst="textNoShape">
              <a:avLst/>
            </a:prstTxWarp>
          </a:bodyPr>
          <a:lstStyle/>
          <a:p>
            <a:endParaRPr lang="en-IN"/>
          </a:p>
        </p:txBody>
      </p:sp>
      <p:sp>
        <p:nvSpPr>
          <p:cNvPr id="5" name="AutoShape 4" descr="blob:https://web.whatsapp.com/b0319bfd-43d6-46c0-807f-f6ead3bf0afd"/>
          <p:cNvSpPr>
            <a:spLocks noChangeAspect="1" noChangeArrowheads="1"/>
          </p:cNvSpPr>
          <p:nvPr/>
        </p:nvSpPr>
        <p:spPr bwMode="auto">
          <a:xfrm>
            <a:off x="1724660" y="59267"/>
            <a:ext cx="1706879" cy="227584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585201" tIns="292601" rIns="585201" bIns="292601" numCol="1" anchor="t" anchorCtr="0" compatLnSpc="1">
            <a:prstTxWarp prst="textNoShape">
              <a:avLst/>
            </a:prstTxWarp>
          </a:bodyPr>
          <a:lstStyle/>
          <a:p>
            <a:endParaRPr lang="en-IN"/>
          </a:p>
        </p:txBody>
      </p:sp>
      <p:sp>
        <p:nvSpPr>
          <p:cNvPr id="7" name="TextBox 6"/>
          <p:cNvSpPr txBox="1"/>
          <p:nvPr/>
        </p:nvSpPr>
        <p:spPr>
          <a:xfrm>
            <a:off x="41680" y="12699367"/>
            <a:ext cx="51206400" cy="5238343"/>
          </a:xfrm>
          <a:prstGeom prst="rect">
            <a:avLst/>
          </a:prstGeom>
        </p:spPr>
        <p:style>
          <a:lnRef idx="2">
            <a:schemeClr val="accent1"/>
          </a:lnRef>
          <a:fillRef idx="1">
            <a:schemeClr val="lt1"/>
          </a:fillRef>
          <a:effectRef idx="0">
            <a:schemeClr val="accent1"/>
          </a:effectRef>
          <a:fontRef idx="minor">
            <a:schemeClr val="dk1"/>
          </a:fontRef>
        </p:style>
        <p:txBody>
          <a:bodyPr wrap="square" lIns="585201" tIns="292601" rIns="585201" bIns="292601" rtlCol="0">
            <a:spAutoFit/>
          </a:bodyPr>
          <a:lstStyle/>
          <a:p>
            <a:pPr algn="ctr"/>
            <a:r>
              <a:rPr lang="en-IN" sz="6700" b="1" dirty="0">
                <a:latin typeface="Times New Roman" pitchFamily="18" charset="0"/>
                <a:cs typeface="Times New Roman" pitchFamily="18" charset="0"/>
              </a:rPr>
              <a:t>DOES PRESENCE OF MOTHER WITH SICK NEONATE IN NEONATAL INTENSIVE CARE UNIT 24X7 INCREASES INCIDENCE OF NEONATAL SEPSIS?</a:t>
            </a:r>
          </a:p>
          <a:p>
            <a:endParaRPr lang="en-IN" sz="5400" dirty="0">
              <a:latin typeface="Times New Roman" pitchFamily="18" charset="0"/>
              <a:cs typeface="Times New Roman" pitchFamily="18" charset="0"/>
            </a:endParaRPr>
          </a:p>
          <a:p>
            <a:r>
              <a:rPr lang="en-IN" sz="5400" dirty="0">
                <a:latin typeface="Times New Roman" pitchFamily="18" charset="0"/>
                <a:cs typeface="Times New Roman" pitchFamily="18" charset="0"/>
              </a:rPr>
              <a:t>SUHAIL </a:t>
            </a:r>
            <a:r>
              <a:rPr lang="en-IN" sz="5400" dirty="0" smtClean="0">
                <a:latin typeface="Times New Roman" pitchFamily="18" charset="0"/>
                <a:cs typeface="Times New Roman" pitchFamily="18" charset="0"/>
              </a:rPr>
              <a:t>CHHABRA, HARISH </a:t>
            </a:r>
            <a:r>
              <a:rPr lang="en-IN" sz="6000" dirty="0" smtClean="0">
                <a:latin typeface="Times New Roman" pitchFamily="18" charset="0"/>
                <a:cs typeface="Times New Roman" pitchFamily="18" charset="0"/>
              </a:rPr>
              <a:t>CHELLANI</a:t>
            </a:r>
            <a:r>
              <a:rPr lang="en-IN" sz="5400" dirty="0" smtClean="0">
                <a:latin typeface="Times New Roman" pitchFamily="18" charset="0"/>
                <a:cs typeface="Times New Roman" pitchFamily="18" charset="0"/>
              </a:rPr>
              <a:t>           </a:t>
            </a:r>
            <a:r>
              <a:rPr lang="en-IN" sz="5400" dirty="0">
                <a:latin typeface="Times New Roman" pitchFamily="18" charset="0"/>
                <a:cs typeface="Times New Roman" pitchFamily="18" charset="0"/>
              </a:rPr>
              <a:t>DEPARTMENT OF PAEDIATRICS ,  V.M.M.C &amp; SAFDARJUNG HSOPITAL</a:t>
            </a:r>
          </a:p>
          <a:p>
            <a:pPr algn="ctr"/>
            <a:endParaRPr lang="en-IN" sz="5400" b="1" dirty="0">
              <a:latin typeface="Times New Roman" pitchFamily="18" charset="0"/>
              <a:cs typeface="Times New Roman" pitchFamily="18" charset="0"/>
            </a:endParaRPr>
          </a:p>
        </p:txBody>
      </p:sp>
      <p:sp>
        <p:nvSpPr>
          <p:cNvPr id="9" name="TextBox 8"/>
          <p:cNvSpPr txBox="1"/>
          <p:nvPr/>
        </p:nvSpPr>
        <p:spPr>
          <a:xfrm>
            <a:off x="435912" y="18513694"/>
            <a:ext cx="23223072" cy="1063029"/>
          </a:xfrm>
          <a:prstGeom prst="rect">
            <a:avLst/>
          </a:prstGeom>
          <a:solidFill>
            <a:srgbClr val="92D050"/>
          </a:solidFill>
          <a:ln>
            <a:solidFill>
              <a:schemeClr val="tx1"/>
            </a:solidFill>
          </a:ln>
        </p:spPr>
        <p:txBody>
          <a:bodyPr wrap="square" lIns="138349" tIns="69174" rIns="138349" bIns="69174" rtlCol="0">
            <a:spAutoFit/>
          </a:bodyPr>
          <a:lstStyle/>
          <a:p>
            <a:pPr algn="ctr"/>
            <a:r>
              <a:rPr lang="en-IN" sz="6000" b="1" dirty="0" smtClean="0">
                <a:latin typeface="Times New Roman" pitchFamily="18" charset="0"/>
                <a:cs typeface="Times New Roman" pitchFamily="18" charset="0"/>
              </a:rPr>
              <a:t>INTRODUCTION</a:t>
            </a:r>
            <a:endParaRPr lang="en-IN" sz="6000" b="1" dirty="0">
              <a:latin typeface="Times New Roman" pitchFamily="18" charset="0"/>
              <a:cs typeface="Times New Roman" pitchFamily="18" charset="0"/>
            </a:endParaRPr>
          </a:p>
        </p:txBody>
      </p:sp>
      <p:sp>
        <p:nvSpPr>
          <p:cNvPr id="14" name="TextBox 13"/>
          <p:cNvSpPr txBox="1"/>
          <p:nvPr/>
        </p:nvSpPr>
        <p:spPr>
          <a:xfrm>
            <a:off x="666496" y="21040014"/>
            <a:ext cx="16124496" cy="1909251"/>
          </a:xfrm>
          <a:prstGeom prst="rect">
            <a:avLst/>
          </a:prstGeom>
          <a:noFill/>
        </p:spPr>
        <p:txBody>
          <a:bodyPr wrap="square" lIns="138349" tIns="69174" rIns="138349" bIns="69174" rtlCol="0">
            <a:spAutoFit/>
          </a:bodyPr>
          <a:lstStyle/>
          <a:p>
            <a:endParaRPr lang="en-IN" dirty="0"/>
          </a:p>
        </p:txBody>
      </p:sp>
      <p:sp>
        <p:nvSpPr>
          <p:cNvPr id="15" name="TextBox 14"/>
          <p:cNvSpPr txBox="1"/>
          <p:nvPr/>
        </p:nvSpPr>
        <p:spPr>
          <a:xfrm>
            <a:off x="435912" y="20866326"/>
            <a:ext cx="16124496" cy="1909251"/>
          </a:xfrm>
          <a:prstGeom prst="rect">
            <a:avLst/>
          </a:prstGeom>
          <a:noFill/>
        </p:spPr>
        <p:txBody>
          <a:bodyPr wrap="square" lIns="138349" tIns="69174" rIns="138349" bIns="69174" rtlCol="0">
            <a:spAutoFit/>
          </a:bodyPr>
          <a:lstStyle/>
          <a:p>
            <a:endParaRPr lang="en-IN" dirty="0"/>
          </a:p>
        </p:txBody>
      </p:sp>
      <p:sp>
        <p:nvSpPr>
          <p:cNvPr id="17" name="TextBox 16"/>
          <p:cNvSpPr txBox="1"/>
          <p:nvPr/>
        </p:nvSpPr>
        <p:spPr>
          <a:xfrm>
            <a:off x="435912" y="19576723"/>
            <a:ext cx="23223072" cy="14451309"/>
          </a:xfrm>
          <a:prstGeom prst="rect">
            <a:avLst/>
          </a:prstGeom>
          <a:solidFill>
            <a:srgbClr val="FFFF00"/>
          </a:solidFill>
          <a:ln>
            <a:solidFill>
              <a:schemeClr val="tx1"/>
            </a:solidFill>
          </a:ln>
        </p:spPr>
        <p:txBody>
          <a:bodyPr wrap="square" lIns="138349" tIns="69174" rIns="138349" bIns="69174" rtlCol="0">
            <a:spAutoFit/>
          </a:bodyPr>
          <a:lstStyle/>
          <a:p>
            <a:pPr marL="518808" indent="-518808" algn="just">
              <a:buFont typeface="Arial" pitchFamily="34" charset="0"/>
              <a:buChar char="•"/>
            </a:pPr>
            <a:endParaRPr lang="en-IN" sz="4000" dirty="0" smtClean="0">
              <a:latin typeface="Times New Roman" pitchFamily="18" charset="0"/>
              <a:cs typeface="Times New Roman" pitchFamily="18" charset="0"/>
            </a:endParaRPr>
          </a:p>
          <a:p>
            <a:pPr marL="518808" indent="-518808" algn="just">
              <a:buFont typeface="Arial" pitchFamily="34" charset="0"/>
              <a:buChar char="•"/>
            </a:pPr>
            <a:r>
              <a:rPr lang="en-IN" sz="4000" dirty="0" smtClean="0">
                <a:latin typeface="Times New Roman" pitchFamily="18" charset="0"/>
                <a:cs typeface="Times New Roman" pitchFamily="18" charset="0"/>
              </a:rPr>
              <a:t>According </a:t>
            </a:r>
            <a:r>
              <a:rPr lang="en-IN" sz="4000" dirty="0">
                <a:latin typeface="Times New Roman" pitchFamily="18" charset="0"/>
                <a:cs typeface="Times New Roman" pitchFamily="18" charset="0"/>
              </a:rPr>
              <a:t>to DeNIS study </a:t>
            </a:r>
            <a:r>
              <a:rPr lang="en-IN" sz="4000" dirty="0">
                <a:latin typeface="Times New Roman" pitchFamily="18" charset="0"/>
                <a:cs typeface="Times New Roman" pitchFamily="18" charset="0"/>
              </a:rPr>
              <a:t>the incidence of neonatal sepsis is 2.2% of all live births and that of culture positive sepsis 0.95%. Reported mortality from all causes of sepsis is 25% while that from culture positive sepsis is 47% </a:t>
            </a:r>
            <a:r>
              <a:rPr lang="en-IN" sz="4000" baseline="30000" dirty="0">
                <a:latin typeface="Times New Roman" pitchFamily="18" charset="0"/>
                <a:cs typeface="Times New Roman" pitchFamily="18" charset="0"/>
              </a:rPr>
              <a:t>[</a:t>
            </a:r>
            <a:r>
              <a:rPr lang="en-IN" sz="4000" baseline="30000" dirty="0" smtClean="0">
                <a:latin typeface="Times New Roman" pitchFamily="18" charset="0"/>
                <a:cs typeface="Times New Roman" pitchFamily="18" charset="0"/>
              </a:rPr>
              <a:t>1]</a:t>
            </a:r>
            <a:endParaRPr lang="en-IN" sz="4000" dirty="0"/>
          </a:p>
          <a:p>
            <a:pPr marL="518808" indent="-518808" algn="just">
              <a:buFont typeface="Arial" pitchFamily="34" charset="0"/>
              <a:buChar char="•"/>
            </a:pPr>
            <a:r>
              <a:rPr lang="en-IN" sz="4000" dirty="0" smtClean="0"/>
              <a:t>KMC was associated with a statistically significant reduction in the risk of mortality (risk ratio [RR] 0.60, 95% confidence interval [CI] 0.39 to 0.92; eight trials, 1736 infants), nosocomial infection/sepsis (RR 0.35, 95% CI 0.22 to 0.54; five trials, 1239 infants), and hypothermia (RR 0.28, 95% CI 0.16 to 0.49; nine trials, 989 infants; moderate‐quality evidence) as per Cochrane database of systemic reviews</a:t>
            </a:r>
            <a:r>
              <a:rPr lang="en-IN" sz="4000" baseline="30000" dirty="0" smtClean="0"/>
              <a:t> [2]</a:t>
            </a:r>
            <a:r>
              <a:rPr lang="en-IN" sz="4000" dirty="0" smtClean="0"/>
              <a:t>.</a:t>
            </a:r>
            <a:endParaRPr lang="en-IN" sz="4000" dirty="0"/>
          </a:p>
          <a:p>
            <a:pPr marL="518808" indent="-518808" algn="just">
              <a:buFont typeface="Arial" pitchFamily="34" charset="0"/>
              <a:buChar char="•"/>
            </a:pPr>
            <a:r>
              <a:rPr lang="en-IN" sz="4000" baseline="30000" dirty="0">
                <a:latin typeface="Times New Roman" pitchFamily="18" charset="0"/>
                <a:cs typeface="Times New Roman" pitchFamily="18" charset="0"/>
              </a:rPr>
              <a:t> </a:t>
            </a:r>
            <a:r>
              <a:rPr lang="en-IN" sz="4000" dirty="0"/>
              <a:t>However in most of the setups the KMC rates are poor as mother visits intermittently into the NICU to provide KMC. Also it becomes difficult for the postnatal female to visit NICU for KMC very frequently compromising with the KMC duration and hence its benefits. To bridge this gap a new concept of Mother-Neonatal ICU (M-NICU) came into context. </a:t>
            </a:r>
            <a:r>
              <a:rPr lang="en-IN" sz="4000" dirty="0"/>
              <a:t>In MNICU the mother is not a only visitor, but she has her bed inside the NICU by the side of baby’s </a:t>
            </a:r>
            <a:r>
              <a:rPr lang="en-IN" sz="4000" dirty="0" smtClean="0"/>
              <a:t>warmer/incubator </a:t>
            </a:r>
            <a:r>
              <a:rPr lang="en-IN" sz="4000" baseline="30000" dirty="0" smtClean="0"/>
              <a:t>[3]</a:t>
            </a:r>
            <a:endParaRPr lang="en-IN" sz="4000" baseline="30000" dirty="0"/>
          </a:p>
          <a:p>
            <a:pPr marL="518808" indent="-518808" algn="just">
              <a:buFont typeface="Arial" pitchFamily="34" charset="0"/>
              <a:buChar char="•"/>
            </a:pPr>
            <a:r>
              <a:rPr lang="en-IN" sz="4000" dirty="0"/>
              <a:t>Hence this new concept of Mother-Neonatal intensive care unit may be contributing to reduction in incidence rate &amp; severity of neonatal sepsis. But there was a concern with the concept of M-NICU and zero separation that whether presence of mother and the surrogate 24×7 in the NICU could increases the neonatal infection. To clarify this concern we have conducted this study where we compared the incidence of neonatal sepsis among low birth weight babies (1-1.8kg) in Neonatal Intensive Care Unit (NICU) and Mother in Neonatal Intensive Care Units (M-NICU) to see whether presence of mother 24×7 in NICU alongside the baby actually increases the infection or reduces it.</a:t>
            </a:r>
          </a:p>
          <a:p>
            <a:pPr marL="518808" indent="-518808" algn="just">
              <a:buFont typeface="Arial" pitchFamily="34" charset="0"/>
              <a:buChar char="•"/>
            </a:pPr>
            <a:endParaRPr lang="en-IN" sz="4000" dirty="0"/>
          </a:p>
          <a:p>
            <a:pPr marL="864680" indent="-864680" algn="just">
              <a:buFont typeface="Arial" pitchFamily="34" charset="0"/>
              <a:buChar char="•"/>
            </a:pPr>
            <a:endParaRPr lang="en-IN" sz="5400" baseline="30000" dirty="0">
              <a:latin typeface="Times New Roman" pitchFamily="18" charset="0"/>
              <a:cs typeface="Times New Roman" pitchFamily="18" charset="0"/>
            </a:endParaRPr>
          </a:p>
          <a:p>
            <a:pPr marL="864680" indent="-864680" algn="just">
              <a:buFont typeface="Arial" pitchFamily="34" charset="0"/>
              <a:buChar char="•"/>
            </a:pPr>
            <a:endParaRPr lang="en-IN" sz="5400" dirty="0"/>
          </a:p>
        </p:txBody>
      </p:sp>
      <p:sp>
        <p:nvSpPr>
          <p:cNvPr id="18" name="TextBox 17"/>
          <p:cNvSpPr txBox="1"/>
          <p:nvPr/>
        </p:nvSpPr>
        <p:spPr>
          <a:xfrm>
            <a:off x="445306" y="33029512"/>
            <a:ext cx="23213677" cy="1015663"/>
          </a:xfrm>
          <a:prstGeom prst="rect">
            <a:avLst/>
          </a:prstGeom>
          <a:solidFill>
            <a:srgbClr val="92D050"/>
          </a:solidFill>
          <a:ln>
            <a:solidFill>
              <a:schemeClr val="tx1"/>
            </a:solidFill>
          </a:ln>
        </p:spPr>
        <p:txBody>
          <a:bodyPr wrap="square" rtlCol="0">
            <a:spAutoFit/>
          </a:bodyPr>
          <a:lstStyle/>
          <a:p>
            <a:pPr algn="ctr"/>
            <a:r>
              <a:rPr lang="en-IN" sz="6000" b="1" dirty="0" smtClean="0">
                <a:latin typeface="Times New Roman" pitchFamily="18" charset="0"/>
                <a:cs typeface="Times New Roman" pitchFamily="18" charset="0"/>
              </a:rPr>
              <a:t>MATERIALS AND METHOD</a:t>
            </a:r>
            <a:endParaRPr lang="en-IN" sz="6000" b="1" dirty="0">
              <a:latin typeface="Times New Roman" pitchFamily="18" charset="0"/>
              <a:cs typeface="Times New Roman" pitchFamily="18" charset="0"/>
            </a:endParaRPr>
          </a:p>
        </p:txBody>
      </p:sp>
      <p:sp>
        <p:nvSpPr>
          <p:cNvPr id="21" name="TextBox 20"/>
          <p:cNvSpPr txBox="1"/>
          <p:nvPr/>
        </p:nvSpPr>
        <p:spPr>
          <a:xfrm>
            <a:off x="434796" y="34063572"/>
            <a:ext cx="23223071" cy="11172289"/>
          </a:xfrm>
          <a:prstGeom prst="rect">
            <a:avLst/>
          </a:prstGeom>
          <a:solidFill>
            <a:schemeClr val="accent6">
              <a:lumMod val="40000"/>
              <a:lumOff val="60000"/>
            </a:schemeClr>
          </a:solidFill>
          <a:ln>
            <a:solidFill>
              <a:schemeClr val="tx1"/>
            </a:solidFill>
          </a:ln>
        </p:spPr>
        <p:txBody>
          <a:bodyPr wrap="square" rtlCol="0">
            <a:spAutoFit/>
          </a:bodyPr>
          <a:lstStyle/>
          <a:p>
            <a:pPr algn="just"/>
            <a:r>
              <a:rPr lang="en-IN" sz="4000" b="1" dirty="0" smtClean="0">
                <a:latin typeface="Times New Roman" pitchFamily="18" charset="0"/>
                <a:cs typeface="Times New Roman" pitchFamily="18" charset="0"/>
              </a:rPr>
              <a:t>RESEARCH </a:t>
            </a:r>
            <a:r>
              <a:rPr lang="en-IN" sz="4000" b="1" dirty="0">
                <a:latin typeface="Times New Roman" pitchFamily="18" charset="0"/>
                <a:cs typeface="Times New Roman" pitchFamily="18" charset="0"/>
              </a:rPr>
              <a:t>QUESTION</a:t>
            </a:r>
          </a:p>
          <a:p>
            <a:pPr algn="just"/>
            <a:r>
              <a:rPr lang="en-IN" sz="4000" dirty="0">
                <a:latin typeface="Times New Roman" pitchFamily="18" charset="0"/>
                <a:cs typeface="Times New Roman" pitchFamily="18" charset="0"/>
              </a:rPr>
              <a:t>Whether presence of mother with neonate in neonatal intensive care unit changes the incidence and severity of neonatal sepsis among low birth weight babies</a:t>
            </a:r>
            <a:r>
              <a:rPr lang="en-IN" sz="4000" dirty="0" smtClean="0">
                <a:latin typeface="Times New Roman" pitchFamily="18" charset="0"/>
                <a:cs typeface="Times New Roman" pitchFamily="18" charset="0"/>
              </a:rPr>
              <a:t>?</a:t>
            </a:r>
          </a:p>
          <a:p>
            <a:pPr algn="just"/>
            <a:r>
              <a:rPr lang="en-IN" sz="4000" b="1" dirty="0" smtClean="0">
                <a:latin typeface="Times New Roman" pitchFamily="18" charset="0"/>
                <a:cs typeface="Times New Roman" pitchFamily="18" charset="0"/>
              </a:rPr>
              <a:t>OBJECTIVE</a:t>
            </a:r>
            <a:endParaRPr lang="en-IN" sz="4000" b="1" dirty="0">
              <a:latin typeface="Times New Roman" pitchFamily="18" charset="0"/>
              <a:cs typeface="Times New Roman" pitchFamily="18" charset="0"/>
            </a:endParaRPr>
          </a:p>
          <a:p>
            <a:pPr algn="just"/>
            <a:r>
              <a:rPr lang="en-IN" sz="4000" dirty="0">
                <a:latin typeface="Times New Roman" pitchFamily="18" charset="0"/>
                <a:cs typeface="Times New Roman" pitchFamily="18" charset="0"/>
              </a:rPr>
              <a:t>To compare the incidence of neonatal sepsis among low birth weight babies (1-1.8kg) in Neonatal Intensive Care Unit (NICU) and Mother in Neonatal Intensive Care </a:t>
            </a:r>
            <a:r>
              <a:rPr lang="en-IN" sz="4000" dirty="0" smtClean="0">
                <a:latin typeface="Times New Roman" pitchFamily="18" charset="0"/>
                <a:cs typeface="Times New Roman" pitchFamily="18" charset="0"/>
              </a:rPr>
              <a:t>Units (M-NICU).</a:t>
            </a:r>
          </a:p>
          <a:p>
            <a:pPr algn="just"/>
            <a:r>
              <a:rPr lang="en-IN" sz="4000" b="1" dirty="0">
                <a:latin typeface="Times New Roman" pitchFamily="18" charset="0"/>
                <a:cs typeface="Times New Roman" pitchFamily="18" charset="0"/>
              </a:rPr>
              <a:t>STUDY </a:t>
            </a:r>
            <a:r>
              <a:rPr lang="en-IN" sz="4000" b="1" dirty="0" smtClean="0">
                <a:latin typeface="Times New Roman" pitchFamily="18" charset="0"/>
                <a:cs typeface="Times New Roman" pitchFamily="18" charset="0"/>
              </a:rPr>
              <a:t>DESIGN</a:t>
            </a:r>
            <a:r>
              <a:rPr lang="en-IN" sz="4000" b="1" dirty="0">
                <a:latin typeface="Times New Roman" pitchFamily="18" charset="0"/>
                <a:cs typeface="Times New Roman" pitchFamily="18" charset="0"/>
              </a:rPr>
              <a:t> </a:t>
            </a:r>
            <a:r>
              <a:rPr lang="en-IN" sz="4000" b="1" dirty="0" smtClean="0">
                <a:latin typeface="Times New Roman" pitchFamily="18" charset="0"/>
                <a:cs typeface="Times New Roman" pitchFamily="18" charset="0"/>
              </a:rPr>
              <a:t>: </a:t>
            </a:r>
            <a:r>
              <a:rPr lang="en-IN" sz="4000" dirty="0" smtClean="0">
                <a:latin typeface="Times New Roman" pitchFamily="18" charset="0"/>
                <a:cs typeface="Times New Roman" pitchFamily="18" charset="0"/>
              </a:rPr>
              <a:t>Prospective </a:t>
            </a:r>
            <a:r>
              <a:rPr lang="en-IN" sz="4000" dirty="0">
                <a:latin typeface="Times New Roman" pitchFamily="18" charset="0"/>
                <a:cs typeface="Times New Roman" pitchFamily="18" charset="0"/>
              </a:rPr>
              <a:t>cohort </a:t>
            </a:r>
            <a:r>
              <a:rPr lang="en-IN" sz="4000" dirty="0" smtClean="0">
                <a:latin typeface="Times New Roman" pitchFamily="18" charset="0"/>
                <a:cs typeface="Times New Roman" pitchFamily="18" charset="0"/>
              </a:rPr>
              <a:t>study</a:t>
            </a:r>
          </a:p>
          <a:p>
            <a:pPr algn="just"/>
            <a:r>
              <a:rPr lang="en-IN" sz="4000" b="1" dirty="0" smtClean="0">
                <a:latin typeface="Times New Roman" pitchFamily="18" charset="0"/>
                <a:cs typeface="Times New Roman" pitchFamily="18" charset="0"/>
              </a:rPr>
              <a:t>STUDY VENUE :  </a:t>
            </a:r>
            <a:r>
              <a:rPr lang="en-IN" sz="4000" dirty="0" smtClean="0">
                <a:latin typeface="Times New Roman" pitchFamily="18" charset="0"/>
                <a:cs typeface="Times New Roman" pitchFamily="18" charset="0"/>
              </a:rPr>
              <a:t>Department of Paediatrics, VMMC &amp; Safdarjung Hospital New Delhi</a:t>
            </a:r>
          </a:p>
          <a:p>
            <a:pPr algn="just"/>
            <a:r>
              <a:rPr lang="en-IN" sz="4000" b="1" dirty="0" smtClean="0">
                <a:latin typeface="Times New Roman" pitchFamily="18" charset="0"/>
                <a:cs typeface="Times New Roman" pitchFamily="18" charset="0"/>
              </a:rPr>
              <a:t>STUDY POPULATION </a:t>
            </a:r>
            <a:r>
              <a:rPr lang="en-IN" sz="4000" b="1" dirty="0">
                <a:latin typeface="Times New Roman" pitchFamily="18" charset="0"/>
                <a:cs typeface="Times New Roman" pitchFamily="18" charset="0"/>
              </a:rPr>
              <a:t>: </a:t>
            </a:r>
            <a:r>
              <a:rPr lang="en-IN" sz="4000" dirty="0">
                <a:latin typeface="Times New Roman" pitchFamily="18" charset="0"/>
                <a:cs typeface="Times New Roman" pitchFamily="18" charset="0"/>
              </a:rPr>
              <a:t>Inborn neonates with birth weight 1-1.8 </a:t>
            </a:r>
            <a:r>
              <a:rPr lang="en-IN" sz="4000" dirty="0" smtClean="0">
                <a:latin typeface="Times New Roman" pitchFamily="18" charset="0"/>
                <a:cs typeface="Times New Roman" pitchFamily="18" charset="0"/>
              </a:rPr>
              <a:t>Kg irrespective </a:t>
            </a:r>
            <a:r>
              <a:rPr lang="en-IN" sz="4000" dirty="0">
                <a:latin typeface="Times New Roman" pitchFamily="18" charset="0"/>
                <a:cs typeface="Times New Roman" pitchFamily="18" charset="0"/>
              </a:rPr>
              <a:t>of gestation and mode of delivery. </a:t>
            </a:r>
            <a:endParaRPr lang="en-IN" sz="4000" dirty="0" smtClean="0">
              <a:latin typeface="Times New Roman" pitchFamily="18" charset="0"/>
              <a:cs typeface="Times New Roman" pitchFamily="18" charset="0"/>
            </a:endParaRPr>
          </a:p>
          <a:p>
            <a:pPr algn="just"/>
            <a:r>
              <a:rPr lang="en-IN" sz="4000" b="1" dirty="0" smtClean="0">
                <a:latin typeface="Times New Roman" pitchFamily="18" charset="0"/>
                <a:cs typeface="Times New Roman" pitchFamily="18" charset="0"/>
              </a:rPr>
              <a:t>SAMPLE SIZE CALCULATED : </a:t>
            </a:r>
            <a:r>
              <a:rPr lang="en-IN" sz="4000" dirty="0" smtClean="0">
                <a:latin typeface="Times New Roman" pitchFamily="18" charset="0"/>
                <a:cs typeface="Times New Roman" pitchFamily="18" charset="0"/>
              </a:rPr>
              <a:t>212</a:t>
            </a:r>
          </a:p>
          <a:p>
            <a:pPr algn="just"/>
            <a:endParaRPr lang="en-IN" sz="4000" b="1" dirty="0">
              <a:latin typeface="Times New Roman" pitchFamily="18" charset="0"/>
              <a:cs typeface="Times New Roman" pitchFamily="18" charset="0"/>
            </a:endParaRPr>
          </a:p>
          <a:p>
            <a:pPr algn="just"/>
            <a:r>
              <a:rPr lang="en-IN" sz="4000" b="1" dirty="0" smtClean="0">
                <a:latin typeface="Times New Roman" pitchFamily="18" charset="0"/>
                <a:cs typeface="Times New Roman" pitchFamily="18" charset="0"/>
              </a:rPr>
              <a:t>OUTLINE OF STUDY :</a:t>
            </a:r>
          </a:p>
          <a:p>
            <a:pPr algn="just"/>
            <a:r>
              <a:rPr lang="en-IN" sz="4000" dirty="0" smtClean="0">
                <a:latin typeface="Times New Roman" pitchFamily="18" charset="0"/>
                <a:cs typeface="Times New Roman" pitchFamily="18" charset="0"/>
              </a:rPr>
              <a:t>Babies </a:t>
            </a:r>
            <a:r>
              <a:rPr lang="en-IN" sz="4000" dirty="0">
                <a:latin typeface="Times New Roman" pitchFamily="18" charset="0"/>
                <a:cs typeface="Times New Roman" pitchFamily="18" charset="0"/>
              </a:rPr>
              <a:t>from the labour room requiring level 2 NICU care were shifted to NICU or M-NICU on the basis of randomisation and were followed up for clinical sign of sepsis. In those where clinical sign of sepsis was present investigation like sepsis screen, Blood culture and sensitivity, Lumber puncture were taken. Based on results of these investigations the incidence and severity of neonatal sepsis in NICU and M-NICU were compared.</a:t>
            </a:r>
          </a:p>
          <a:p>
            <a:pPr algn="just"/>
            <a:endParaRPr lang="en-IN" sz="4000" dirty="0"/>
          </a:p>
        </p:txBody>
      </p:sp>
      <p:sp>
        <p:nvSpPr>
          <p:cNvPr id="22" name="TextBox 21"/>
          <p:cNvSpPr txBox="1"/>
          <p:nvPr/>
        </p:nvSpPr>
        <p:spPr>
          <a:xfrm>
            <a:off x="24163040" y="18561060"/>
            <a:ext cx="27043360" cy="1015663"/>
          </a:xfrm>
          <a:prstGeom prst="rect">
            <a:avLst/>
          </a:prstGeom>
          <a:solidFill>
            <a:srgbClr val="92D050"/>
          </a:solidFill>
          <a:ln>
            <a:solidFill>
              <a:schemeClr val="tx1"/>
            </a:solidFill>
          </a:ln>
        </p:spPr>
        <p:txBody>
          <a:bodyPr wrap="square" rtlCol="0">
            <a:spAutoFit/>
          </a:bodyPr>
          <a:lstStyle/>
          <a:p>
            <a:pPr algn="ctr"/>
            <a:r>
              <a:rPr lang="en-IN" sz="6000" b="1" dirty="0" smtClean="0">
                <a:latin typeface="Times New Roman" pitchFamily="18" charset="0"/>
                <a:cs typeface="Times New Roman" pitchFamily="18" charset="0"/>
              </a:rPr>
              <a:t>RESULTS</a:t>
            </a:r>
          </a:p>
        </p:txBody>
      </p:sp>
      <p:sp>
        <p:nvSpPr>
          <p:cNvPr id="24" name="TextBox 23"/>
          <p:cNvSpPr txBox="1"/>
          <p:nvPr/>
        </p:nvSpPr>
        <p:spPr>
          <a:xfrm>
            <a:off x="24163040" y="19608838"/>
            <a:ext cx="13537504" cy="18558927"/>
          </a:xfrm>
          <a:prstGeom prst="rect">
            <a:avLst/>
          </a:prstGeom>
          <a:solidFill>
            <a:schemeClr val="accent4">
              <a:lumMod val="20000"/>
              <a:lumOff val="80000"/>
            </a:schemeClr>
          </a:solidFill>
          <a:ln>
            <a:solidFill>
              <a:schemeClr val="tx1"/>
            </a:solidFill>
          </a:ln>
        </p:spPr>
        <p:txBody>
          <a:bodyPr wrap="square" rtlCol="0">
            <a:spAutoFit/>
          </a:bodyPr>
          <a:lstStyle/>
          <a:p>
            <a:pPr marL="571500" indent="-571500" algn="just">
              <a:buFont typeface="Arial" pitchFamily="34" charset="0"/>
              <a:buChar char="•"/>
            </a:pPr>
            <a:endParaRPr lang="en-IN" sz="4000" dirty="0" smtClean="0">
              <a:latin typeface="Times New Roman" pitchFamily="18" charset="0"/>
              <a:cs typeface="Times New Roman" pitchFamily="18" charset="0"/>
            </a:endParaRPr>
          </a:p>
          <a:p>
            <a:pPr marL="571500" indent="-571500" algn="just">
              <a:buFont typeface="Arial" pitchFamily="34" charset="0"/>
              <a:buChar char="•"/>
            </a:pPr>
            <a:r>
              <a:rPr lang="en-IN" sz="4000" dirty="0" smtClean="0">
                <a:latin typeface="Times New Roman" pitchFamily="18" charset="0"/>
                <a:cs typeface="Times New Roman" pitchFamily="18" charset="0"/>
              </a:rPr>
              <a:t>In </a:t>
            </a:r>
            <a:r>
              <a:rPr lang="en-IN" sz="4000" dirty="0">
                <a:latin typeface="Times New Roman" pitchFamily="18" charset="0"/>
                <a:cs typeface="Times New Roman" pitchFamily="18" charset="0"/>
              </a:rPr>
              <a:t>present study there was no significant difference of the Period of gestation, Mode of delivery, Birth weight, Gender distribution &amp; Area of parental residence among the two study groups i.e. NICU and M-NICU neonates.</a:t>
            </a:r>
          </a:p>
          <a:p>
            <a:pPr marL="571500" indent="-571500" algn="just">
              <a:buFont typeface="Arial" pitchFamily="34" charset="0"/>
              <a:buChar char="•"/>
            </a:pPr>
            <a:r>
              <a:rPr lang="en-IN" sz="4000" dirty="0">
                <a:latin typeface="Times New Roman" pitchFamily="18" charset="0"/>
                <a:cs typeface="Times New Roman" pitchFamily="18" charset="0"/>
              </a:rPr>
              <a:t>Incidence of neonatal sepsis was significantly low in M-NICU (0.84%) as compared to NICU (3.15%) with significant P value of 0.002.</a:t>
            </a:r>
          </a:p>
          <a:p>
            <a:pPr marL="571500" indent="-571500" algn="just">
              <a:buFont typeface="Arial" pitchFamily="34" charset="0"/>
              <a:buChar char="•"/>
            </a:pPr>
            <a:r>
              <a:rPr lang="en-IN" sz="4000" dirty="0">
                <a:latin typeface="Times New Roman" pitchFamily="18" charset="0"/>
                <a:cs typeface="Times New Roman" pitchFamily="18" charset="0"/>
              </a:rPr>
              <a:t>Relative risk for the incidence of neonatal sepsis calculated to be 1.411 suggesting risk of sepsis was 1.411 times higher in NICU as compared to M-NICU</a:t>
            </a:r>
            <a:r>
              <a:rPr lang="en-IN" sz="4000" dirty="0" smtClean="0">
                <a:latin typeface="Times New Roman" pitchFamily="18" charset="0"/>
                <a:cs typeface="Times New Roman" pitchFamily="18" charset="0"/>
              </a:rPr>
              <a:t>.</a:t>
            </a:r>
          </a:p>
          <a:p>
            <a:pPr marL="571500" indent="-571500" algn="just">
              <a:buFont typeface="Arial" pitchFamily="34" charset="0"/>
              <a:buChar char="•"/>
            </a:pPr>
            <a:r>
              <a:rPr lang="en-IN" sz="4000" dirty="0">
                <a:latin typeface="Times New Roman" pitchFamily="18" charset="0"/>
                <a:cs typeface="Times New Roman" pitchFamily="18" charset="0"/>
              </a:rPr>
              <a:t>Morbidity indicators like time to start feeds and duration of the hospital stay was significantly lower in M-NICU babies as compared to NICU babies with significant p value of &lt;</a:t>
            </a:r>
            <a:r>
              <a:rPr lang="en-IN" sz="4000" dirty="0" smtClean="0">
                <a:latin typeface="Times New Roman" pitchFamily="18" charset="0"/>
                <a:cs typeface="Times New Roman" pitchFamily="18" charset="0"/>
              </a:rPr>
              <a:t>0.0001.</a:t>
            </a:r>
          </a:p>
          <a:p>
            <a:pPr marL="571500" indent="-571500" algn="just">
              <a:buFont typeface="Arial" pitchFamily="34" charset="0"/>
              <a:buChar char="•"/>
            </a:pPr>
            <a:r>
              <a:rPr lang="en-IN" sz="4000" dirty="0">
                <a:latin typeface="Times New Roman" pitchFamily="18" charset="0"/>
                <a:cs typeface="Times New Roman" pitchFamily="18" charset="0"/>
              </a:rPr>
              <a:t>The mortality was higher in NICU (4.72%) as compared to M-NICU (1.9%) . Also the relative risk calculated to be 2.5 with 95%CI (0.496 to 12.602) suggesting mortality in NICU is 2.5 times higher as compared to M-NICU ( as seen in table 03) but the p value is 0.455 which is insignificant may be due to small sample size </a:t>
            </a:r>
            <a:r>
              <a:rPr lang="en-IN" sz="4000" dirty="0" smtClean="0">
                <a:latin typeface="Times New Roman" pitchFamily="18" charset="0"/>
                <a:cs typeface="Times New Roman" pitchFamily="18" charset="0"/>
              </a:rPr>
              <a:t>.</a:t>
            </a:r>
          </a:p>
          <a:p>
            <a:pPr marL="571500" indent="-571500" algn="just">
              <a:buFont typeface="Arial" pitchFamily="34" charset="0"/>
              <a:buChar char="•"/>
            </a:pPr>
            <a:r>
              <a:rPr lang="en-IN" sz="4000" dirty="0">
                <a:latin typeface="Times New Roman" pitchFamily="18" charset="0"/>
                <a:cs typeface="Times New Roman" pitchFamily="18" charset="0"/>
              </a:rPr>
              <a:t>Bacterial flora causing sepsis and meningitis in M-NICU was sensitive to all first line antibiotics like ampicillin, gentamycin along with second and third line antibiotics whereas bacterial flora of NICU was resistant to first line antibiotics like ampicillin and gentamycin and few to second line antibiotic like amikacin  but shows sensitivity to Netilamycin, Piperacillin tazobactum, and colistin. But as per the analysis antibiotic sensitivity of bacterial flora in both NICU and M-NICU was comparable with insignificant P value may be due to small sample size.</a:t>
            </a:r>
          </a:p>
        </p:txBody>
      </p:sp>
      <p:graphicFrame>
        <p:nvGraphicFramePr>
          <p:cNvPr id="27" name="Table 26"/>
          <p:cNvGraphicFramePr>
            <a:graphicFrameLocks noGrp="1"/>
          </p:cNvGraphicFramePr>
          <p:nvPr>
            <p:extLst>
              <p:ext uri="{D42A27DB-BD31-4B8C-83A1-F6EECF244321}">
                <p14:modId xmlns:p14="http://schemas.microsoft.com/office/powerpoint/2010/main" val="342421472"/>
              </p:ext>
            </p:extLst>
          </p:nvPr>
        </p:nvGraphicFramePr>
        <p:xfrm>
          <a:off x="38198037" y="26251273"/>
          <a:ext cx="13050043" cy="6047423"/>
        </p:xfrm>
        <a:graphic>
          <a:graphicData uri="http://schemas.openxmlformats.org/drawingml/2006/table">
            <a:tbl>
              <a:tblPr firstRow="1" firstCol="1" bandRow="1">
                <a:tableStyleId>{775DCB02-9BB8-47FD-8907-85C794F793BA}</a:tableStyleId>
              </a:tblPr>
              <a:tblGrid>
                <a:gridCol w="3399320"/>
                <a:gridCol w="3657464"/>
                <a:gridCol w="3528392"/>
                <a:gridCol w="2464867"/>
              </a:tblGrid>
              <a:tr h="1201286">
                <a:tc>
                  <a:txBody>
                    <a:bodyPr/>
                    <a:lstStyle/>
                    <a:p>
                      <a:pPr algn="just">
                        <a:lnSpc>
                          <a:spcPct val="115000"/>
                        </a:lnSpc>
                        <a:spcAft>
                          <a:spcPts val="1000"/>
                        </a:spcAft>
                      </a:pPr>
                      <a:r>
                        <a:rPr lang="en-IN" sz="4000" dirty="0">
                          <a:solidFill>
                            <a:schemeClr val="bg1"/>
                          </a:solidFill>
                          <a:effectLst/>
                          <a:latin typeface="Times New Roman" pitchFamily="18" charset="0"/>
                          <a:cs typeface="Times New Roman" pitchFamily="18" charset="0"/>
                        </a:rPr>
                        <a:t>Time to start feed(in days)</a:t>
                      </a:r>
                      <a:endParaRPr lang="en-IN" sz="4000"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just">
                        <a:lnSpc>
                          <a:spcPct val="115000"/>
                        </a:lnSpc>
                        <a:spcAft>
                          <a:spcPts val="1000"/>
                        </a:spcAft>
                      </a:pPr>
                      <a:r>
                        <a:rPr lang="en-IN" sz="4000" dirty="0">
                          <a:solidFill>
                            <a:schemeClr val="bg1"/>
                          </a:solidFill>
                          <a:effectLst/>
                          <a:latin typeface="Times New Roman" pitchFamily="18" charset="0"/>
                          <a:cs typeface="Times New Roman" pitchFamily="18" charset="0"/>
                        </a:rPr>
                        <a:t>MNICU(n=104)</a:t>
                      </a:r>
                      <a:endParaRPr lang="en-IN" sz="4000"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just">
                        <a:lnSpc>
                          <a:spcPct val="115000"/>
                        </a:lnSpc>
                        <a:spcAft>
                          <a:spcPts val="1000"/>
                        </a:spcAft>
                      </a:pPr>
                      <a:r>
                        <a:rPr lang="en-IN" sz="4000" dirty="0">
                          <a:solidFill>
                            <a:schemeClr val="bg1"/>
                          </a:solidFill>
                          <a:effectLst/>
                          <a:latin typeface="Times New Roman" pitchFamily="18" charset="0"/>
                          <a:cs typeface="Times New Roman" pitchFamily="18" charset="0"/>
                        </a:rPr>
                        <a:t>NICU(n=101)</a:t>
                      </a:r>
                      <a:endParaRPr lang="en-IN" sz="4000"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just">
                        <a:lnSpc>
                          <a:spcPct val="115000"/>
                        </a:lnSpc>
                        <a:spcAft>
                          <a:spcPts val="1000"/>
                        </a:spcAft>
                      </a:pPr>
                      <a:r>
                        <a:rPr lang="en-IN" sz="4000" dirty="0">
                          <a:solidFill>
                            <a:schemeClr val="bg1"/>
                          </a:solidFill>
                          <a:effectLst/>
                          <a:latin typeface="Times New Roman" pitchFamily="18" charset="0"/>
                          <a:cs typeface="Times New Roman" pitchFamily="18" charset="0"/>
                        </a:rPr>
                        <a:t>P value</a:t>
                      </a:r>
                      <a:endParaRPr lang="en-IN" sz="4000" dirty="0">
                        <a:solidFill>
                          <a:schemeClr val="bg1"/>
                        </a:solidFill>
                        <a:effectLst/>
                        <a:latin typeface="Times New Roman" pitchFamily="18" charset="0"/>
                        <a:ea typeface="Calibri"/>
                        <a:cs typeface="Times New Roman" pitchFamily="18" charset="0"/>
                      </a:endParaRPr>
                    </a:p>
                  </a:txBody>
                  <a:tcPr marL="68580" marR="68580" marT="0" marB="0" anchor="ctr"/>
                </a:tc>
              </a:tr>
              <a:tr h="625723">
                <a:tc>
                  <a:txBody>
                    <a:bodyPr/>
                    <a:lstStyle/>
                    <a:p>
                      <a:pPr algn="just">
                        <a:lnSpc>
                          <a:spcPct val="115000"/>
                        </a:lnSpc>
                        <a:spcAft>
                          <a:spcPts val="1000"/>
                        </a:spcAft>
                      </a:pPr>
                      <a:r>
                        <a:rPr lang="en-IN" sz="4000">
                          <a:effectLst/>
                        </a:rPr>
                        <a:t>&lt;=3</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95 (91.4%)</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52 (51.5%)</a:t>
                      </a:r>
                      <a:endParaRPr lang="en-IN" sz="4000">
                        <a:effectLst/>
                        <a:latin typeface="Calibri"/>
                        <a:ea typeface="Calibri"/>
                        <a:cs typeface="Times New Roman"/>
                      </a:endParaRPr>
                    </a:p>
                  </a:txBody>
                  <a:tcPr marL="68580" marR="68580" marT="0" marB="0" anchor="ctr"/>
                </a:tc>
                <a:tc rowSpan="2">
                  <a:txBody>
                    <a:bodyPr/>
                    <a:lstStyle/>
                    <a:p>
                      <a:pPr algn="just">
                        <a:lnSpc>
                          <a:spcPct val="115000"/>
                        </a:lnSpc>
                        <a:spcAft>
                          <a:spcPts val="1000"/>
                        </a:spcAft>
                      </a:pPr>
                      <a:r>
                        <a:rPr lang="en-IN" sz="4000">
                          <a:effectLst/>
                        </a:rPr>
                        <a:t>&lt;.0001</a:t>
                      </a:r>
                      <a:r>
                        <a:rPr lang="en-IN" sz="4000" baseline="30000">
                          <a:effectLst/>
                        </a:rPr>
                        <a:t>§</a:t>
                      </a:r>
                      <a:endParaRPr lang="en-IN" sz="4000">
                        <a:effectLst/>
                        <a:latin typeface="Calibri"/>
                        <a:ea typeface="Calibri"/>
                        <a:cs typeface="Times New Roman"/>
                      </a:endParaRPr>
                    </a:p>
                  </a:txBody>
                  <a:tcPr marL="68580" marR="68580" marT="0" marB="0" anchor="ctr"/>
                </a:tc>
              </a:tr>
              <a:tr h="625723">
                <a:tc>
                  <a:txBody>
                    <a:bodyPr/>
                    <a:lstStyle/>
                    <a:p>
                      <a:pPr algn="just">
                        <a:lnSpc>
                          <a:spcPct val="115000"/>
                        </a:lnSpc>
                        <a:spcAft>
                          <a:spcPts val="1000"/>
                        </a:spcAft>
                      </a:pPr>
                      <a:r>
                        <a:rPr lang="en-IN" sz="4000">
                          <a:effectLst/>
                        </a:rPr>
                        <a:t>&gt;3</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9 (865%)</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49 (48.5%)</a:t>
                      </a:r>
                      <a:endParaRPr lang="en-IN" sz="4000">
                        <a:effectLst/>
                        <a:latin typeface="Calibri"/>
                        <a:ea typeface="Calibri"/>
                        <a:cs typeface="Times New Roman"/>
                      </a:endParaRPr>
                    </a:p>
                  </a:txBody>
                  <a:tcPr marL="68580" marR="68580" marT="0" marB="0" anchor="ctr"/>
                </a:tc>
                <a:tc vMerge="1">
                  <a:txBody>
                    <a:bodyPr/>
                    <a:lstStyle/>
                    <a:p>
                      <a:endParaRPr lang="en-IN"/>
                    </a:p>
                  </a:txBody>
                  <a:tcPr/>
                </a:tc>
              </a:tr>
              <a:tr h="625723">
                <a:tc>
                  <a:txBody>
                    <a:bodyPr/>
                    <a:lstStyle/>
                    <a:p>
                      <a:pPr algn="just">
                        <a:lnSpc>
                          <a:spcPct val="115000"/>
                        </a:lnSpc>
                        <a:spcAft>
                          <a:spcPts val="1000"/>
                        </a:spcAft>
                      </a:pPr>
                      <a:r>
                        <a:rPr lang="en-IN" sz="4000">
                          <a:effectLst/>
                        </a:rPr>
                        <a:t>Mean ± SD</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2.19 ± 1.32</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3.42 ± 1.89</a:t>
                      </a:r>
                      <a:endParaRPr lang="en-IN" sz="4000">
                        <a:effectLst/>
                        <a:latin typeface="Calibri"/>
                        <a:ea typeface="Calibri"/>
                        <a:cs typeface="Times New Roman"/>
                      </a:endParaRPr>
                    </a:p>
                  </a:txBody>
                  <a:tcPr marL="68580" marR="68580" marT="0" marB="0" anchor="ctr"/>
                </a:tc>
                <a:tc rowSpan="3">
                  <a:txBody>
                    <a:bodyPr/>
                    <a:lstStyle/>
                    <a:p>
                      <a:pPr algn="just">
                        <a:lnSpc>
                          <a:spcPct val="115000"/>
                        </a:lnSpc>
                        <a:spcAft>
                          <a:spcPts val="1000"/>
                        </a:spcAft>
                      </a:pPr>
                      <a:r>
                        <a:rPr lang="en-IN" sz="4000" dirty="0">
                          <a:effectLst/>
                        </a:rPr>
                        <a:t>&lt;.0001</a:t>
                      </a:r>
                      <a:r>
                        <a:rPr lang="en-IN" sz="4000" baseline="30000" dirty="0">
                          <a:effectLst/>
                        </a:rPr>
                        <a:t>*</a:t>
                      </a:r>
                      <a:endParaRPr lang="en-IN" sz="4000" dirty="0">
                        <a:effectLst/>
                        <a:latin typeface="Calibri"/>
                        <a:ea typeface="Calibri"/>
                        <a:cs typeface="Times New Roman"/>
                      </a:endParaRPr>
                    </a:p>
                  </a:txBody>
                  <a:tcPr marL="68580" marR="68580" marT="0" marB="0" anchor="ctr"/>
                </a:tc>
              </a:tr>
              <a:tr h="1840440">
                <a:tc>
                  <a:txBody>
                    <a:bodyPr/>
                    <a:lstStyle/>
                    <a:p>
                      <a:pPr algn="just">
                        <a:lnSpc>
                          <a:spcPct val="115000"/>
                        </a:lnSpc>
                        <a:spcAft>
                          <a:spcPts val="1000"/>
                        </a:spcAft>
                      </a:pPr>
                      <a:r>
                        <a:rPr lang="en-IN" sz="4000" dirty="0">
                          <a:effectLst/>
                        </a:rPr>
                        <a:t>Median(25th-75th percentile)</a:t>
                      </a:r>
                      <a:endParaRPr lang="en-IN" sz="4000" dirty="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dirty="0">
                          <a:effectLst/>
                        </a:rPr>
                        <a:t>2(1-3)</a:t>
                      </a:r>
                      <a:endParaRPr lang="en-IN" sz="4000" dirty="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3(2-4)</a:t>
                      </a:r>
                      <a:endParaRPr lang="en-IN" sz="4000">
                        <a:effectLst/>
                        <a:latin typeface="Calibri"/>
                        <a:ea typeface="Calibri"/>
                        <a:cs typeface="Times New Roman"/>
                      </a:endParaRPr>
                    </a:p>
                  </a:txBody>
                  <a:tcPr marL="68580" marR="68580" marT="0" marB="0" anchor="ctr"/>
                </a:tc>
                <a:tc vMerge="1">
                  <a:txBody>
                    <a:bodyPr/>
                    <a:lstStyle/>
                    <a:p>
                      <a:endParaRPr lang="en-IN"/>
                    </a:p>
                  </a:txBody>
                  <a:tcPr/>
                </a:tc>
              </a:tr>
              <a:tr h="625723">
                <a:tc>
                  <a:txBody>
                    <a:bodyPr/>
                    <a:lstStyle/>
                    <a:p>
                      <a:pPr algn="just">
                        <a:lnSpc>
                          <a:spcPct val="115000"/>
                        </a:lnSpc>
                        <a:spcAft>
                          <a:spcPts val="1000"/>
                        </a:spcAft>
                      </a:pPr>
                      <a:r>
                        <a:rPr lang="en-IN" sz="4000" dirty="0">
                          <a:effectLst/>
                        </a:rPr>
                        <a:t>Range</a:t>
                      </a:r>
                      <a:endParaRPr lang="en-IN" sz="4000" dirty="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1-9</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dirty="0">
                          <a:effectLst/>
                        </a:rPr>
                        <a:t>1-12</a:t>
                      </a:r>
                      <a:endParaRPr lang="en-IN" sz="4000" dirty="0">
                        <a:effectLst/>
                        <a:latin typeface="Calibri"/>
                        <a:ea typeface="Calibri"/>
                        <a:cs typeface="Times New Roman"/>
                      </a:endParaRPr>
                    </a:p>
                  </a:txBody>
                  <a:tcPr marL="68580" marR="68580" marT="0" marB="0" anchor="ctr"/>
                </a:tc>
                <a:tc vMerge="1">
                  <a:txBody>
                    <a:bodyPr/>
                    <a:lstStyle/>
                    <a:p>
                      <a:endParaRPr lang="en-IN"/>
                    </a:p>
                  </a:txBody>
                  <a:tcPr/>
                </a:tc>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3464026658"/>
              </p:ext>
            </p:extLst>
          </p:nvPr>
        </p:nvGraphicFramePr>
        <p:xfrm>
          <a:off x="38204600" y="32587976"/>
          <a:ext cx="13001800" cy="6062472"/>
        </p:xfrm>
        <a:graphic>
          <a:graphicData uri="http://schemas.openxmlformats.org/drawingml/2006/table">
            <a:tbl>
              <a:tblPr firstRow="1" firstCol="1" bandRow="1">
                <a:tableStyleId>{08FB837D-C827-4EFA-A057-4D05807E0F7C}</a:tableStyleId>
              </a:tblPr>
              <a:tblGrid>
                <a:gridCol w="3622301"/>
                <a:gridCol w="3242649"/>
                <a:gridCol w="3037222"/>
                <a:gridCol w="3099628"/>
              </a:tblGrid>
              <a:tr h="1890532">
                <a:tc>
                  <a:txBody>
                    <a:bodyPr/>
                    <a:lstStyle/>
                    <a:p>
                      <a:pPr algn="just">
                        <a:lnSpc>
                          <a:spcPct val="115000"/>
                        </a:lnSpc>
                        <a:spcAft>
                          <a:spcPts val="1000"/>
                        </a:spcAft>
                      </a:pPr>
                      <a:r>
                        <a:rPr lang="en-IN" sz="4000" dirty="0">
                          <a:effectLst/>
                        </a:rPr>
                        <a:t>Duration of hospital stay(in days)</a:t>
                      </a:r>
                      <a:endParaRPr lang="en-IN" sz="4000" dirty="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M-NICU(n=106)</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NICU(n=106)</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P value</a:t>
                      </a:r>
                      <a:endParaRPr lang="en-IN" sz="4000">
                        <a:effectLst/>
                        <a:latin typeface="Calibri"/>
                        <a:ea typeface="Calibri"/>
                        <a:cs typeface="Times New Roman"/>
                      </a:endParaRPr>
                    </a:p>
                  </a:txBody>
                  <a:tcPr marL="68580" marR="68580" marT="0" marB="0" anchor="ctr"/>
                </a:tc>
              </a:tr>
              <a:tr h="605026">
                <a:tc>
                  <a:txBody>
                    <a:bodyPr/>
                    <a:lstStyle/>
                    <a:p>
                      <a:pPr algn="just">
                        <a:lnSpc>
                          <a:spcPct val="115000"/>
                        </a:lnSpc>
                        <a:spcAft>
                          <a:spcPts val="1000"/>
                        </a:spcAft>
                      </a:pPr>
                      <a:r>
                        <a:rPr lang="en-IN" sz="4000">
                          <a:effectLst/>
                        </a:rPr>
                        <a:t>&lt;=10</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75 (70.8%)</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39 (36.8%)</a:t>
                      </a:r>
                      <a:endParaRPr lang="en-IN" sz="4000">
                        <a:effectLst/>
                        <a:latin typeface="Calibri"/>
                        <a:ea typeface="Calibri"/>
                        <a:cs typeface="Times New Roman"/>
                      </a:endParaRPr>
                    </a:p>
                  </a:txBody>
                  <a:tcPr marL="68580" marR="68580" marT="0" marB="0" anchor="ctr"/>
                </a:tc>
                <a:tc rowSpan="2">
                  <a:txBody>
                    <a:bodyPr/>
                    <a:lstStyle/>
                    <a:p>
                      <a:pPr algn="just">
                        <a:lnSpc>
                          <a:spcPct val="115000"/>
                        </a:lnSpc>
                        <a:spcAft>
                          <a:spcPts val="1000"/>
                        </a:spcAft>
                      </a:pPr>
                      <a:r>
                        <a:rPr lang="en-IN" sz="4000">
                          <a:effectLst/>
                        </a:rPr>
                        <a:t>&lt;.0001</a:t>
                      </a:r>
                      <a:r>
                        <a:rPr lang="en-IN" sz="4000" baseline="30000">
                          <a:effectLst/>
                        </a:rPr>
                        <a:t>§</a:t>
                      </a:r>
                      <a:endParaRPr lang="en-IN" sz="4000">
                        <a:effectLst/>
                        <a:latin typeface="Calibri"/>
                        <a:ea typeface="Calibri"/>
                        <a:cs typeface="Times New Roman"/>
                      </a:endParaRPr>
                    </a:p>
                  </a:txBody>
                  <a:tcPr marL="68580" marR="68580" marT="0" marB="0" anchor="ctr"/>
                </a:tc>
              </a:tr>
              <a:tr h="605026">
                <a:tc>
                  <a:txBody>
                    <a:bodyPr/>
                    <a:lstStyle/>
                    <a:p>
                      <a:pPr algn="just">
                        <a:lnSpc>
                          <a:spcPct val="115000"/>
                        </a:lnSpc>
                        <a:spcAft>
                          <a:spcPts val="1000"/>
                        </a:spcAft>
                      </a:pPr>
                      <a:r>
                        <a:rPr lang="en-IN" sz="4000">
                          <a:effectLst/>
                        </a:rPr>
                        <a:t>&gt;10</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31 (29.3%)</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67 (63.2%)</a:t>
                      </a:r>
                      <a:endParaRPr lang="en-IN" sz="4000">
                        <a:effectLst/>
                        <a:latin typeface="Calibri"/>
                        <a:ea typeface="Calibri"/>
                        <a:cs typeface="Times New Roman"/>
                      </a:endParaRPr>
                    </a:p>
                  </a:txBody>
                  <a:tcPr marL="68580" marR="68580" marT="0" marB="0" anchor="ctr"/>
                </a:tc>
                <a:tc vMerge="1">
                  <a:txBody>
                    <a:bodyPr/>
                    <a:lstStyle/>
                    <a:p>
                      <a:endParaRPr lang="en-IN"/>
                    </a:p>
                  </a:txBody>
                  <a:tcPr/>
                </a:tc>
              </a:tr>
              <a:tr h="605026">
                <a:tc>
                  <a:txBody>
                    <a:bodyPr/>
                    <a:lstStyle/>
                    <a:p>
                      <a:pPr algn="just">
                        <a:lnSpc>
                          <a:spcPct val="115000"/>
                        </a:lnSpc>
                        <a:spcAft>
                          <a:spcPts val="1000"/>
                        </a:spcAft>
                      </a:pPr>
                      <a:r>
                        <a:rPr lang="en-IN" sz="4000">
                          <a:effectLst/>
                        </a:rPr>
                        <a:t>Mean ± SD</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10.57 ± 5.08</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13.24 ± 4.99</a:t>
                      </a:r>
                      <a:endParaRPr lang="en-IN" sz="4000">
                        <a:effectLst/>
                        <a:latin typeface="Calibri"/>
                        <a:ea typeface="Calibri"/>
                        <a:cs typeface="Times New Roman"/>
                      </a:endParaRPr>
                    </a:p>
                  </a:txBody>
                  <a:tcPr marL="68580" marR="68580" marT="0" marB="0" anchor="ctr"/>
                </a:tc>
                <a:tc rowSpan="3">
                  <a:txBody>
                    <a:bodyPr/>
                    <a:lstStyle/>
                    <a:p>
                      <a:pPr algn="just">
                        <a:lnSpc>
                          <a:spcPct val="115000"/>
                        </a:lnSpc>
                        <a:spcAft>
                          <a:spcPts val="1000"/>
                        </a:spcAft>
                      </a:pPr>
                      <a:r>
                        <a:rPr lang="en-IN" sz="4000">
                          <a:effectLst/>
                        </a:rPr>
                        <a:t>0.0002</a:t>
                      </a:r>
                      <a:r>
                        <a:rPr lang="en-IN" sz="4000" baseline="30000">
                          <a:effectLst/>
                        </a:rPr>
                        <a:t>*</a:t>
                      </a:r>
                      <a:endParaRPr lang="en-IN" sz="4000">
                        <a:effectLst/>
                        <a:latin typeface="Calibri"/>
                        <a:ea typeface="Calibri"/>
                        <a:cs typeface="Times New Roman"/>
                      </a:endParaRPr>
                    </a:p>
                  </a:txBody>
                  <a:tcPr marL="68580" marR="68580" marT="0" marB="0" anchor="ctr"/>
                </a:tc>
              </a:tr>
              <a:tr h="1247779">
                <a:tc>
                  <a:txBody>
                    <a:bodyPr/>
                    <a:lstStyle/>
                    <a:p>
                      <a:pPr algn="just">
                        <a:lnSpc>
                          <a:spcPct val="115000"/>
                        </a:lnSpc>
                        <a:spcAft>
                          <a:spcPts val="1000"/>
                        </a:spcAft>
                      </a:pPr>
                      <a:r>
                        <a:rPr lang="en-IN" sz="4000" dirty="0">
                          <a:effectLst/>
                        </a:rPr>
                        <a:t>Median(25th-75th percentile)</a:t>
                      </a:r>
                      <a:endParaRPr lang="en-IN" sz="4000" dirty="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9(7-12)</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12(10-15)</a:t>
                      </a:r>
                      <a:endParaRPr lang="en-IN" sz="4000">
                        <a:effectLst/>
                        <a:latin typeface="Calibri"/>
                        <a:ea typeface="Calibri"/>
                        <a:cs typeface="Times New Roman"/>
                      </a:endParaRPr>
                    </a:p>
                  </a:txBody>
                  <a:tcPr marL="68580" marR="68580" marT="0" marB="0" anchor="ctr"/>
                </a:tc>
                <a:tc vMerge="1">
                  <a:txBody>
                    <a:bodyPr/>
                    <a:lstStyle/>
                    <a:p>
                      <a:endParaRPr lang="en-IN"/>
                    </a:p>
                  </a:txBody>
                  <a:tcPr/>
                </a:tc>
              </a:tr>
              <a:tr h="605026">
                <a:tc>
                  <a:txBody>
                    <a:bodyPr/>
                    <a:lstStyle/>
                    <a:p>
                      <a:pPr algn="just">
                        <a:lnSpc>
                          <a:spcPct val="115000"/>
                        </a:lnSpc>
                        <a:spcAft>
                          <a:spcPts val="1000"/>
                        </a:spcAft>
                      </a:pPr>
                      <a:r>
                        <a:rPr lang="en-IN" sz="4000">
                          <a:effectLst/>
                        </a:rPr>
                        <a:t>Range</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dirty="0">
                          <a:effectLst/>
                        </a:rPr>
                        <a:t>3-27</a:t>
                      </a:r>
                      <a:endParaRPr lang="en-IN" sz="4000" dirty="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dirty="0">
                          <a:effectLst/>
                        </a:rPr>
                        <a:t>7-32</a:t>
                      </a:r>
                      <a:endParaRPr lang="en-IN" sz="4000" dirty="0">
                        <a:effectLst/>
                        <a:latin typeface="Calibri"/>
                        <a:ea typeface="Calibri"/>
                        <a:cs typeface="Times New Roman"/>
                      </a:endParaRPr>
                    </a:p>
                  </a:txBody>
                  <a:tcPr marL="68580" marR="68580" marT="0" marB="0" anchor="ctr"/>
                </a:tc>
                <a:tc vMerge="1">
                  <a:txBody>
                    <a:bodyPr/>
                    <a:lstStyle/>
                    <a:p>
                      <a:endParaRPr lang="en-IN"/>
                    </a:p>
                  </a:txBody>
                  <a:tcPr/>
                </a:tc>
              </a:tr>
            </a:tbl>
          </a:graphicData>
        </a:graphic>
      </p:graphicFrame>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04600" y="20274608"/>
            <a:ext cx="13001800" cy="590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0" name="Table 29"/>
          <p:cNvGraphicFramePr>
            <a:graphicFrameLocks noGrp="1"/>
          </p:cNvGraphicFramePr>
          <p:nvPr>
            <p:extLst>
              <p:ext uri="{D42A27DB-BD31-4B8C-83A1-F6EECF244321}">
                <p14:modId xmlns:p14="http://schemas.microsoft.com/office/powerpoint/2010/main" val="2043853221"/>
              </p:ext>
            </p:extLst>
          </p:nvPr>
        </p:nvGraphicFramePr>
        <p:xfrm>
          <a:off x="38204601" y="38852672"/>
          <a:ext cx="13001798" cy="4041648"/>
        </p:xfrm>
        <a:graphic>
          <a:graphicData uri="http://schemas.openxmlformats.org/drawingml/2006/table">
            <a:tbl>
              <a:tblPr firstRow="1" firstCol="1" bandRow="1">
                <a:tableStyleId>{35758FB7-9AC5-4552-8A53-C91805E547FA}</a:tableStyleId>
              </a:tblPr>
              <a:tblGrid>
                <a:gridCol w="2608296"/>
                <a:gridCol w="2615927"/>
                <a:gridCol w="2615927"/>
                <a:gridCol w="2580824"/>
                <a:gridCol w="2580824"/>
              </a:tblGrid>
              <a:tr h="0">
                <a:tc>
                  <a:txBody>
                    <a:bodyPr/>
                    <a:lstStyle/>
                    <a:p>
                      <a:pPr algn="just">
                        <a:lnSpc>
                          <a:spcPct val="115000"/>
                        </a:lnSpc>
                        <a:spcAft>
                          <a:spcPts val="1000"/>
                        </a:spcAft>
                      </a:pPr>
                      <a:r>
                        <a:rPr lang="en-IN" sz="4000" dirty="0">
                          <a:effectLst/>
                        </a:rPr>
                        <a:t>Outcome</a:t>
                      </a:r>
                      <a:endParaRPr lang="en-IN" sz="4000" dirty="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M-NICU(n=106)</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NICU(n=106)</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Relative Risk</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P value</a:t>
                      </a:r>
                      <a:endParaRPr lang="en-IN" sz="4000">
                        <a:effectLst/>
                        <a:latin typeface="Calibri"/>
                        <a:ea typeface="Calibri"/>
                        <a:cs typeface="Times New Roman"/>
                      </a:endParaRPr>
                    </a:p>
                  </a:txBody>
                  <a:tcPr marL="68580" marR="68580" marT="0" marB="0"/>
                </a:tc>
              </a:tr>
              <a:tr h="0">
                <a:tc>
                  <a:txBody>
                    <a:bodyPr/>
                    <a:lstStyle/>
                    <a:p>
                      <a:pPr algn="just">
                        <a:lnSpc>
                          <a:spcPct val="115000"/>
                        </a:lnSpc>
                        <a:spcAft>
                          <a:spcPts val="1000"/>
                        </a:spcAft>
                      </a:pPr>
                      <a:r>
                        <a:rPr lang="en-IN" sz="4000">
                          <a:effectLst/>
                        </a:rPr>
                        <a:t>Discharged</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104 (98.1%)</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101 (95.3%)</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 </a:t>
                      </a:r>
                      <a:endParaRPr lang="en-IN" sz="4000">
                        <a:effectLst/>
                        <a:latin typeface="Calibri"/>
                        <a:ea typeface="Calibri"/>
                        <a:cs typeface="Times New Roman"/>
                      </a:endParaRPr>
                    </a:p>
                  </a:txBody>
                  <a:tcPr marL="68580" marR="68580" marT="0" marB="0" anchor="ctr"/>
                </a:tc>
                <a:tc rowSpan="3">
                  <a:txBody>
                    <a:bodyPr/>
                    <a:lstStyle/>
                    <a:p>
                      <a:pPr algn="just">
                        <a:lnSpc>
                          <a:spcPct val="115000"/>
                        </a:lnSpc>
                        <a:spcAft>
                          <a:spcPts val="1000"/>
                        </a:spcAft>
                      </a:pPr>
                      <a:r>
                        <a:rPr lang="en-IN" sz="4000">
                          <a:effectLst/>
                        </a:rPr>
                        <a:t>0.445</a:t>
                      </a:r>
                      <a:r>
                        <a:rPr lang="en-IN" sz="4000" baseline="30000">
                          <a:effectLst/>
                        </a:rPr>
                        <a:t>‡</a:t>
                      </a:r>
                      <a:endParaRPr lang="en-IN" sz="4000">
                        <a:effectLst/>
                        <a:latin typeface="Calibri"/>
                        <a:ea typeface="Calibri"/>
                        <a:cs typeface="Times New Roman"/>
                      </a:endParaRPr>
                    </a:p>
                  </a:txBody>
                  <a:tcPr marL="68580" marR="68580" marT="0" marB="0"/>
                </a:tc>
              </a:tr>
              <a:tr h="0">
                <a:tc>
                  <a:txBody>
                    <a:bodyPr/>
                    <a:lstStyle/>
                    <a:p>
                      <a:pPr algn="just">
                        <a:lnSpc>
                          <a:spcPct val="115000"/>
                        </a:lnSpc>
                        <a:spcAft>
                          <a:spcPts val="1000"/>
                        </a:spcAft>
                      </a:pPr>
                      <a:r>
                        <a:rPr lang="en-IN" sz="4000">
                          <a:effectLst/>
                        </a:rPr>
                        <a:t>Mortality</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2 (1.9%)</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5 (4.7%)</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2.5 </a:t>
                      </a:r>
                      <a:endParaRPr lang="en-IN" sz="4000">
                        <a:effectLst/>
                        <a:latin typeface="Calibri"/>
                        <a:ea typeface="Calibri"/>
                        <a:cs typeface="Times New Roman"/>
                      </a:endParaRPr>
                    </a:p>
                  </a:txBody>
                  <a:tcPr marL="68580" marR="68580" marT="0" marB="0" anchor="ctr"/>
                </a:tc>
                <a:tc vMerge="1">
                  <a:txBody>
                    <a:bodyPr/>
                    <a:lstStyle/>
                    <a:p>
                      <a:endParaRPr lang="en-IN"/>
                    </a:p>
                  </a:txBody>
                  <a:tcPr/>
                </a:tc>
              </a:tr>
              <a:tr h="0">
                <a:tc>
                  <a:txBody>
                    <a:bodyPr/>
                    <a:lstStyle/>
                    <a:p>
                      <a:pPr algn="just">
                        <a:lnSpc>
                          <a:spcPct val="115000"/>
                        </a:lnSpc>
                        <a:spcAft>
                          <a:spcPts val="1000"/>
                        </a:spcAft>
                      </a:pPr>
                      <a:r>
                        <a:rPr lang="en-IN" sz="4000">
                          <a:effectLst/>
                        </a:rPr>
                        <a:t>Total</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a:effectLst/>
                        </a:rPr>
                        <a:t>106 (100%)</a:t>
                      </a:r>
                      <a:endParaRPr lang="en-IN" sz="4000">
                        <a:effectLst/>
                        <a:latin typeface="Calibri"/>
                        <a:ea typeface="Calibri"/>
                        <a:cs typeface="Times New Roman"/>
                      </a:endParaRPr>
                    </a:p>
                  </a:txBody>
                  <a:tcPr marL="68580" marR="68580" marT="0" marB="0" anchor="ctr"/>
                </a:tc>
                <a:tc>
                  <a:txBody>
                    <a:bodyPr/>
                    <a:lstStyle/>
                    <a:p>
                      <a:pPr marL="342900" lvl="0" indent="-342900" algn="just">
                        <a:lnSpc>
                          <a:spcPct val="115000"/>
                        </a:lnSpc>
                        <a:spcAft>
                          <a:spcPts val="1000"/>
                        </a:spcAft>
                        <a:buFont typeface="+mj-lt"/>
                        <a:buAutoNum type="arabicPeriod" startAt="106"/>
                      </a:pPr>
                      <a:r>
                        <a:rPr lang="en-IN" sz="4000">
                          <a:effectLst/>
                        </a:rPr>
                        <a:t>00%)</a:t>
                      </a:r>
                      <a:endParaRPr lang="en-IN" sz="4000">
                        <a:effectLst/>
                        <a:latin typeface="Calibri"/>
                        <a:ea typeface="Calibri"/>
                        <a:cs typeface="Times New Roman"/>
                      </a:endParaRPr>
                    </a:p>
                  </a:txBody>
                  <a:tcPr marL="68580" marR="68580" marT="0" marB="0" anchor="ctr"/>
                </a:tc>
                <a:tc>
                  <a:txBody>
                    <a:bodyPr/>
                    <a:lstStyle/>
                    <a:p>
                      <a:pPr algn="just">
                        <a:lnSpc>
                          <a:spcPct val="115000"/>
                        </a:lnSpc>
                        <a:spcAft>
                          <a:spcPts val="1000"/>
                        </a:spcAft>
                      </a:pPr>
                      <a:r>
                        <a:rPr lang="en-IN" sz="4000" dirty="0">
                          <a:effectLst/>
                        </a:rPr>
                        <a:t> </a:t>
                      </a:r>
                      <a:endParaRPr lang="en-IN" sz="4000" dirty="0">
                        <a:effectLst/>
                        <a:latin typeface="Calibri"/>
                        <a:ea typeface="Calibri"/>
                        <a:cs typeface="Times New Roman"/>
                      </a:endParaRPr>
                    </a:p>
                  </a:txBody>
                  <a:tcPr marL="68580" marR="68580" marT="0" marB="0" anchor="ctr"/>
                </a:tc>
                <a:tc vMerge="1">
                  <a:txBody>
                    <a:bodyPr/>
                    <a:lstStyle/>
                    <a:p>
                      <a:endParaRPr lang="en-IN"/>
                    </a:p>
                  </a:txBody>
                  <a:tcPr/>
                </a:tc>
              </a:tr>
            </a:tbl>
          </a:graphicData>
        </a:graphic>
      </p:graphicFrame>
      <p:graphicFrame>
        <p:nvGraphicFramePr>
          <p:cNvPr id="32" name="Chart 31"/>
          <p:cNvGraphicFramePr/>
          <p:nvPr>
            <p:extLst>
              <p:ext uri="{D42A27DB-BD31-4B8C-83A1-F6EECF244321}">
                <p14:modId xmlns:p14="http://schemas.microsoft.com/office/powerpoint/2010/main" val="657474100"/>
              </p:ext>
            </p:extLst>
          </p:nvPr>
        </p:nvGraphicFramePr>
        <p:xfrm>
          <a:off x="38204600" y="43029136"/>
          <a:ext cx="13001800" cy="4025556"/>
        </p:xfrm>
        <a:graphic>
          <a:graphicData uri="http://schemas.openxmlformats.org/drawingml/2006/chart">
            <c:chart xmlns:c="http://schemas.openxmlformats.org/drawingml/2006/chart" xmlns:r="http://schemas.openxmlformats.org/officeDocument/2006/relationships" r:id="rId3"/>
          </a:graphicData>
        </a:graphic>
      </p:graphicFrame>
      <p:sp>
        <p:nvSpPr>
          <p:cNvPr id="31" name="TextBox 30"/>
          <p:cNvSpPr txBox="1"/>
          <p:nvPr/>
        </p:nvSpPr>
        <p:spPr>
          <a:xfrm>
            <a:off x="38204600" y="47054692"/>
            <a:ext cx="13001800" cy="707886"/>
          </a:xfrm>
          <a:prstGeom prst="rect">
            <a:avLst/>
          </a:prstGeom>
          <a:solidFill>
            <a:srgbClr val="92D050"/>
          </a:solidFill>
          <a:ln>
            <a:solidFill>
              <a:schemeClr val="tx1"/>
            </a:solidFill>
          </a:ln>
        </p:spPr>
        <p:txBody>
          <a:bodyPr wrap="square" rtlCol="0">
            <a:spAutoFit/>
          </a:bodyPr>
          <a:lstStyle/>
          <a:p>
            <a:pPr algn="ctr"/>
            <a:r>
              <a:rPr lang="en-IN" sz="4000" b="1" dirty="0" smtClean="0">
                <a:latin typeface="Times New Roman" pitchFamily="18" charset="0"/>
                <a:cs typeface="Times New Roman" pitchFamily="18" charset="0"/>
              </a:rPr>
              <a:t>CONTACT INFORMATION</a:t>
            </a:r>
            <a:endParaRPr lang="en-IN" sz="4000" b="1" dirty="0">
              <a:latin typeface="Times New Roman" pitchFamily="18" charset="0"/>
              <a:cs typeface="Times New Roman" pitchFamily="18" charset="0"/>
            </a:endParaRPr>
          </a:p>
        </p:txBody>
      </p:sp>
      <p:sp>
        <p:nvSpPr>
          <p:cNvPr id="34" name="TextBox 33"/>
          <p:cNvSpPr txBox="1"/>
          <p:nvPr/>
        </p:nvSpPr>
        <p:spPr>
          <a:xfrm>
            <a:off x="38204600" y="47762578"/>
            <a:ext cx="13001800" cy="3170099"/>
          </a:xfrm>
          <a:prstGeom prst="rect">
            <a:avLst/>
          </a:prstGeom>
          <a:noFill/>
          <a:ln>
            <a:solidFill>
              <a:schemeClr val="tx1"/>
            </a:solidFill>
          </a:ln>
        </p:spPr>
        <p:txBody>
          <a:bodyPr wrap="square" rtlCol="0">
            <a:spAutoFit/>
          </a:bodyPr>
          <a:lstStyle/>
          <a:p>
            <a:r>
              <a:rPr lang="en-IN" sz="4000" b="1" dirty="0" smtClean="0">
                <a:latin typeface="Times New Roman" pitchFamily="18" charset="0"/>
                <a:cs typeface="Times New Roman" pitchFamily="18" charset="0"/>
              </a:rPr>
              <a:t>NAME- Dr Suhail Chhabra</a:t>
            </a:r>
          </a:p>
          <a:p>
            <a:r>
              <a:rPr lang="en-IN" sz="4000" dirty="0" smtClean="0">
                <a:latin typeface="Times New Roman" pitchFamily="18" charset="0"/>
                <a:cs typeface="Times New Roman" pitchFamily="18" charset="0"/>
              </a:rPr>
              <a:t>PG RESIDENT DOCTOR</a:t>
            </a:r>
          </a:p>
          <a:p>
            <a:r>
              <a:rPr lang="en-IN" sz="4000" dirty="0" smtClean="0">
                <a:latin typeface="Times New Roman" pitchFamily="18" charset="0"/>
                <a:cs typeface="Times New Roman" pitchFamily="18" charset="0"/>
              </a:rPr>
              <a:t>DEPARTMENT OF PAEDIATRICS</a:t>
            </a:r>
          </a:p>
          <a:p>
            <a:r>
              <a:rPr lang="en-IN" sz="4000" dirty="0" smtClean="0">
                <a:latin typeface="Times New Roman" pitchFamily="18" charset="0"/>
                <a:cs typeface="Times New Roman" pitchFamily="18" charset="0"/>
              </a:rPr>
              <a:t>VMMC &amp; SAFDARJUNG HOSPITAL</a:t>
            </a:r>
          </a:p>
          <a:p>
            <a:r>
              <a:rPr lang="en-IN" sz="4000" dirty="0" smtClean="0">
                <a:latin typeface="Times New Roman" pitchFamily="18" charset="0"/>
                <a:cs typeface="Times New Roman" pitchFamily="18" charset="0"/>
              </a:rPr>
              <a:t>Email- naveena.maa@gmail.com</a:t>
            </a:r>
            <a:endParaRPr lang="en-IN" sz="4000" dirty="0">
              <a:latin typeface="Times New Roman" pitchFamily="18" charset="0"/>
              <a:cs typeface="Times New Roman" pitchFamily="18" charset="0"/>
            </a:endParaRPr>
          </a:p>
        </p:txBody>
      </p:sp>
      <p:sp>
        <p:nvSpPr>
          <p:cNvPr id="35" name="TextBox 34"/>
          <p:cNvSpPr txBox="1"/>
          <p:nvPr/>
        </p:nvSpPr>
        <p:spPr>
          <a:xfrm>
            <a:off x="24163040" y="38167765"/>
            <a:ext cx="13537504" cy="1015663"/>
          </a:xfrm>
          <a:prstGeom prst="rect">
            <a:avLst/>
          </a:prstGeom>
          <a:solidFill>
            <a:srgbClr val="92D050"/>
          </a:solidFill>
          <a:ln>
            <a:solidFill>
              <a:schemeClr val="tx1"/>
            </a:solidFill>
          </a:ln>
        </p:spPr>
        <p:txBody>
          <a:bodyPr wrap="square" rtlCol="0">
            <a:spAutoFit/>
          </a:bodyPr>
          <a:lstStyle/>
          <a:p>
            <a:pPr algn="ctr"/>
            <a:r>
              <a:rPr lang="en-IN" sz="6000" b="1" dirty="0" smtClean="0">
                <a:latin typeface="Times New Roman" pitchFamily="18" charset="0"/>
                <a:cs typeface="Times New Roman" pitchFamily="18" charset="0"/>
              </a:rPr>
              <a:t>DISCUSSION</a:t>
            </a:r>
            <a:endParaRPr lang="en-IN" sz="6000" b="1" dirty="0">
              <a:latin typeface="Times New Roman" pitchFamily="18" charset="0"/>
              <a:cs typeface="Times New Roman" pitchFamily="18" charset="0"/>
            </a:endParaRPr>
          </a:p>
        </p:txBody>
      </p:sp>
      <p:sp>
        <p:nvSpPr>
          <p:cNvPr id="36" name="TextBox 35"/>
          <p:cNvSpPr txBox="1"/>
          <p:nvPr/>
        </p:nvSpPr>
        <p:spPr>
          <a:xfrm>
            <a:off x="24163040" y="39183428"/>
            <a:ext cx="13537504" cy="11172289"/>
          </a:xfrm>
          <a:prstGeom prst="rect">
            <a:avLst/>
          </a:prstGeom>
          <a:solidFill>
            <a:schemeClr val="accent5">
              <a:lumMod val="40000"/>
              <a:lumOff val="60000"/>
            </a:schemeClr>
          </a:solidFill>
          <a:ln>
            <a:solidFill>
              <a:schemeClr val="tx1"/>
            </a:solidFill>
          </a:ln>
        </p:spPr>
        <p:txBody>
          <a:bodyPr wrap="square" rtlCol="0">
            <a:spAutoFit/>
          </a:bodyPr>
          <a:lstStyle/>
          <a:p>
            <a:pPr algn="just"/>
            <a:r>
              <a:rPr lang="en-IN" sz="4000" dirty="0">
                <a:latin typeface="Times New Roman" pitchFamily="18" charset="0"/>
                <a:cs typeface="Times New Roman" pitchFamily="18" charset="0"/>
              </a:rPr>
              <a:t>The worldwide concern that Presence of mother or surrogate in NICU </a:t>
            </a:r>
            <a:r>
              <a:rPr lang="en-IN" sz="4000" dirty="0" smtClean="0">
                <a:latin typeface="Times New Roman" pitchFamily="18" charset="0"/>
                <a:cs typeface="Times New Roman" pitchFamily="18" charset="0"/>
              </a:rPr>
              <a:t>may </a:t>
            </a:r>
            <a:r>
              <a:rPr lang="en-IN" sz="4000" dirty="0">
                <a:latin typeface="Times New Roman" pitchFamily="18" charset="0"/>
                <a:cs typeface="Times New Roman" pitchFamily="18" charset="0"/>
              </a:rPr>
              <a:t>increase neonatal sepsis is not true as proved by the results of this study which suggested significant reduction in incidence of neonatal sepsis in M-NICU as compared to NICU. Also the Comorbidity in the babies admitted in M-NICU were low characterised by early start to feeding and lesser duration of hospital stay. There are several possible mechanisms by which KMC might confer benefits to the baby. Since the mother and the baby are in close contact from birth, the baby is more likely to be colonized by mother’s protective micro biome that plays protective role for the neonate. Also mother would be able to initiate breast feeding as early as possible which has its known beneficial effect to reduce mortality and morbidity in </a:t>
            </a:r>
            <a:r>
              <a:rPr lang="en-IN" sz="4000" dirty="0" smtClean="0">
                <a:latin typeface="Times New Roman" pitchFamily="18" charset="0"/>
                <a:cs typeface="Times New Roman" pitchFamily="18" charset="0"/>
              </a:rPr>
              <a:t>neonates. </a:t>
            </a:r>
            <a:r>
              <a:rPr lang="en-IN" sz="4000" dirty="0">
                <a:latin typeface="Times New Roman" pitchFamily="18" charset="0"/>
                <a:cs typeface="Times New Roman" pitchFamily="18" charset="0"/>
              </a:rPr>
              <a:t>Another reason behind reduction in sepsis due to presence of the mother is that there would less handling of the baby by other person which reduces the risk of the </a:t>
            </a:r>
            <a:r>
              <a:rPr lang="en-IN" sz="4000" dirty="0" smtClean="0">
                <a:latin typeface="Times New Roman" pitchFamily="18" charset="0"/>
                <a:cs typeface="Times New Roman" pitchFamily="18" charset="0"/>
              </a:rPr>
              <a:t>infection. Since </a:t>
            </a:r>
            <a:r>
              <a:rPr lang="en-IN" sz="4000" dirty="0">
                <a:latin typeface="Times New Roman" pitchFamily="18" charset="0"/>
                <a:cs typeface="Times New Roman" pitchFamily="18" charset="0"/>
              </a:rPr>
              <a:t>the mother has to take care of just her </a:t>
            </a:r>
            <a:r>
              <a:rPr lang="en-IN" sz="4000" dirty="0" smtClean="0">
                <a:latin typeface="Times New Roman" pitchFamily="18" charset="0"/>
                <a:cs typeface="Times New Roman" pitchFamily="18" charset="0"/>
              </a:rPr>
              <a:t>child there </a:t>
            </a:r>
            <a:r>
              <a:rPr lang="en-IN" sz="4000" dirty="0">
                <a:latin typeface="Times New Roman" pitchFamily="18" charset="0"/>
                <a:cs typeface="Times New Roman" pitchFamily="18" charset="0"/>
              </a:rPr>
              <a:t>will constant and frequent monitoring of baby by the mother herself. </a:t>
            </a:r>
          </a:p>
        </p:txBody>
      </p:sp>
      <p:sp>
        <p:nvSpPr>
          <p:cNvPr id="38" name="TextBox 37"/>
          <p:cNvSpPr txBox="1"/>
          <p:nvPr/>
        </p:nvSpPr>
        <p:spPr>
          <a:xfrm>
            <a:off x="434796" y="45747359"/>
            <a:ext cx="23224188" cy="1015663"/>
          </a:xfrm>
          <a:prstGeom prst="rect">
            <a:avLst/>
          </a:prstGeom>
          <a:solidFill>
            <a:srgbClr val="92D050"/>
          </a:solidFill>
          <a:ln>
            <a:solidFill>
              <a:schemeClr val="tx1"/>
            </a:solidFill>
          </a:ln>
        </p:spPr>
        <p:txBody>
          <a:bodyPr wrap="square" rtlCol="0">
            <a:spAutoFit/>
          </a:bodyPr>
          <a:lstStyle/>
          <a:p>
            <a:pPr algn="ctr"/>
            <a:r>
              <a:rPr lang="en-IN" sz="6000" b="1" dirty="0" smtClean="0">
                <a:latin typeface="Times New Roman" pitchFamily="18" charset="0"/>
                <a:cs typeface="Times New Roman" pitchFamily="18" charset="0"/>
              </a:rPr>
              <a:t>REFERENCES</a:t>
            </a:r>
            <a:endParaRPr lang="en-IN" sz="6000" b="1" dirty="0">
              <a:latin typeface="Times New Roman" pitchFamily="18" charset="0"/>
              <a:cs typeface="Times New Roman" pitchFamily="18" charset="0"/>
            </a:endParaRPr>
          </a:p>
        </p:txBody>
      </p:sp>
      <p:sp>
        <p:nvSpPr>
          <p:cNvPr id="39" name="TextBox 38"/>
          <p:cNvSpPr txBox="1"/>
          <p:nvPr/>
        </p:nvSpPr>
        <p:spPr>
          <a:xfrm>
            <a:off x="419072" y="46763022"/>
            <a:ext cx="23212561" cy="4401205"/>
          </a:xfrm>
          <a:prstGeom prst="rect">
            <a:avLst/>
          </a:prstGeom>
          <a:solidFill>
            <a:schemeClr val="accent1">
              <a:lumMod val="20000"/>
              <a:lumOff val="80000"/>
            </a:schemeClr>
          </a:solidFill>
          <a:ln>
            <a:solidFill>
              <a:schemeClr val="accent3">
                <a:lumMod val="20000"/>
                <a:lumOff val="80000"/>
              </a:schemeClr>
            </a:solidFill>
          </a:ln>
        </p:spPr>
        <p:txBody>
          <a:bodyPr wrap="square" rtlCol="0">
            <a:spAutoFit/>
          </a:bodyPr>
          <a:lstStyle/>
          <a:p>
            <a:pPr algn="just"/>
            <a:r>
              <a:rPr lang="en-IN" sz="4000" dirty="0" smtClean="0">
                <a:latin typeface="Times New Roman" pitchFamily="18" charset="0"/>
                <a:cs typeface="Times New Roman" pitchFamily="18" charset="0"/>
              </a:rPr>
              <a:t>1.Investigators </a:t>
            </a:r>
            <a:r>
              <a:rPr lang="en-IN" sz="4000" dirty="0">
                <a:latin typeface="Times New Roman" pitchFamily="18" charset="0"/>
                <a:cs typeface="Times New Roman" pitchFamily="18" charset="0"/>
              </a:rPr>
              <a:t>of the Delhi Neonatal Infection Study (DeNIS) collaboration. Characterization and antimicrobial resistance of sepsis pathogens in neonates born in tertiary care centres in Delhi, India: a cohort study. Lancet Glob Health 2016;4: </a:t>
            </a:r>
            <a:r>
              <a:rPr lang="en-IN" sz="4000" dirty="0" smtClean="0">
                <a:latin typeface="Times New Roman" pitchFamily="18" charset="0"/>
                <a:cs typeface="Times New Roman" pitchFamily="18" charset="0"/>
              </a:rPr>
              <a:t>752–760.</a:t>
            </a:r>
          </a:p>
          <a:p>
            <a:pPr algn="just"/>
            <a:r>
              <a:rPr lang="en-IN" sz="4000" dirty="0" smtClean="0">
                <a:latin typeface="Times New Roman" pitchFamily="18" charset="0"/>
                <a:cs typeface="Times New Roman" pitchFamily="18" charset="0"/>
              </a:rPr>
              <a:t>2.Conde-Agudelo </a:t>
            </a:r>
            <a:r>
              <a:rPr lang="en-IN" sz="4000" dirty="0">
                <a:latin typeface="Times New Roman" pitchFamily="18" charset="0"/>
                <a:cs typeface="Times New Roman" pitchFamily="18" charset="0"/>
              </a:rPr>
              <a:t>A, Diaz –Rossello JL. Kangaroo mother care to reduce morbidity and mortality in low birth weight infants. Cochrane Database Syst Rev 2016;8: CD002771.</a:t>
            </a:r>
          </a:p>
          <a:p>
            <a:r>
              <a:rPr lang="en-IN" sz="4000" dirty="0">
                <a:latin typeface="Times New Roman" pitchFamily="18" charset="0"/>
                <a:cs typeface="Times New Roman" pitchFamily="18" charset="0"/>
              </a:rPr>
              <a:t>3</a:t>
            </a:r>
            <a:r>
              <a:rPr lang="en-IN" sz="4000" dirty="0" smtClean="0">
                <a:latin typeface="Times New Roman" pitchFamily="18" charset="0"/>
                <a:cs typeface="Times New Roman" pitchFamily="18" charset="0"/>
              </a:rPr>
              <a:t>.Chellani </a:t>
            </a:r>
            <a:r>
              <a:rPr lang="en-IN" sz="4000" dirty="0">
                <a:latin typeface="Times New Roman" pitchFamily="18" charset="0"/>
                <a:cs typeface="Times New Roman" pitchFamily="18" charset="0"/>
              </a:rPr>
              <a:t>H , Mittal P , Arya S. Mother – Neonatal intensive care unit (M- NICU):A Novel concept in newborn care. Ind Pediatr. 2018 Dec 15; 55(12):1035-1036.</a:t>
            </a:r>
          </a:p>
        </p:txBody>
      </p:sp>
    </p:spTree>
    <p:extLst>
      <p:ext uri="{BB962C8B-B14F-4D97-AF65-F5344CB8AC3E}">
        <p14:creationId xmlns:p14="http://schemas.microsoft.com/office/powerpoint/2010/main" val="4139801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212</TotalTime>
  <Words>1336</Words>
  <Application>Microsoft Office PowerPoint</Application>
  <PresentationFormat>Custom</PresentationFormat>
  <Paragraphs>104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Gauti</dc:creator>
  <cp:lastModifiedBy>hemshikha chhabra</cp:lastModifiedBy>
  <cp:revision>29</cp:revision>
  <dcterms:created xsi:type="dcterms:W3CDTF">2021-10-18T13:11:54Z</dcterms:created>
  <dcterms:modified xsi:type="dcterms:W3CDTF">2021-11-16T17:44:06Z</dcterms:modified>
</cp:coreProperties>
</file>