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88" d="100"/>
          <a:sy n="88" d="100"/>
        </p:scale>
        <p:origin x="-2002" y="-14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pic>
        <p:nvPicPr>
          <p:cNvPr id="8" name="Picture 7">
            <a:extLst>
              <a:ext uri="{FF2B5EF4-FFF2-40B4-BE49-F238E27FC236}">
                <a16:creationId xmlns:a16="http://schemas.microsoft.com/office/drawing/2014/main" xmlns="" id="{8F479954-0A6C-4104-8D46-B560A7299F81}"/>
              </a:ext>
            </a:extLst>
          </p:cNvPr>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0462" y="-13801"/>
            <a:ext cx="9144000" cy="1721644"/>
          </a:xfrm>
          <a:prstGeom prst="rect">
            <a:avLst/>
          </a:prstGeom>
        </p:spPr>
      </p:pic>
    </p:spTree>
    <p:extLst>
      <p:ext uri="{BB962C8B-B14F-4D97-AF65-F5344CB8AC3E}">
        <p14:creationId xmlns:p14="http://schemas.microsoft.com/office/powerpoint/2010/main" xmlns="" val="93175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2139890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1528979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3144134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2413716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2300704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202845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3774021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1931676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936903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D7B23E-E81E-4508-9B06-B5C990B4E9EC}" type="datetimeFigureOut">
              <a:rPr lang="en-IN" smtClean="0"/>
              <a:pPr/>
              <a:t>16-11-2021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3819081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7B23E-E81E-4508-9B06-B5C990B4E9EC}" type="datetimeFigureOut">
              <a:rPr lang="en-IN" smtClean="0"/>
              <a:pPr/>
              <a:t>16-11-2021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577579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blob:https://web.whatsapp.com/b0319bfd-43d6-46c0-807f-f6ead3bf0af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5" name="AutoShape 4" descr="blob:https://web.whatsapp.com/b0319bfd-43d6-46c0-807f-f6ead3bf0afd"/>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TextBox 6"/>
          <p:cNvSpPr txBox="1"/>
          <p:nvPr/>
        </p:nvSpPr>
        <p:spPr>
          <a:xfrm>
            <a:off x="0" y="1571612"/>
            <a:ext cx="9144000" cy="276999"/>
          </a:xfrm>
          <a:prstGeom prst="rect">
            <a:avLst/>
          </a:prstGeom>
          <a:solidFill>
            <a:schemeClr val="accent6">
              <a:lumMod val="75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IN" sz="1200" dirty="0"/>
          </a:p>
        </p:txBody>
      </p:sp>
      <p:sp>
        <p:nvSpPr>
          <p:cNvPr id="6" name="Rectangle 5"/>
          <p:cNvSpPr/>
          <p:nvPr/>
        </p:nvSpPr>
        <p:spPr>
          <a:xfrm>
            <a:off x="3000364" y="1571612"/>
            <a:ext cx="3500462" cy="78581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i="1" dirty="0" smtClean="0">
                <a:solidFill>
                  <a:schemeClr val="tx1"/>
                </a:solidFill>
              </a:rPr>
              <a:t>REFRACTORY SEIZURE IN A CASE OF AGENESIS OF CORPUS CALLOSUM</a:t>
            </a:r>
            <a:endParaRPr lang="en-US" b="1" i="1" dirty="0">
              <a:solidFill>
                <a:schemeClr val="tx1"/>
              </a:solidFill>
            </a:endParaRPr>
          </a:p>
        </p:txBody>
      </p:sp>
      <p:sp>
        <p:nvSpPr>
          <p:cNvPr id="9" name="Rectangle 8"/>
          <p:cNvSpPr/>
          <p:nvPr/>
        </p:nvSpPr>
        <p:spPr>
          <a:xfrm>
            <a:off x="3000364" y="2357430"/>
            <a:ext cx="3500462" cy="450057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CASE PRESENTATION-</a:t>
            </a:r>
          </a:p>
          <a:p>
            <a:pPr algn="ctr"/>
            <a:r>
              <a:rPr lang="en-IN" sz="1200" dirty="0" smtClean="0">
                <a:solidFill>
                  <a:schemeClr val="tx1"/>
                </a:solidFill>
              </a:rPr>
              <a:t>A 37 week, 3.1 kg birth weight baby boy, AGA , born by </a:t>
            </a:r>
            <a:r>
              <a:rPr lang="en-IN" sz="1200" dirty="0" smtClean="0">
                <a:solidFill>
                  <a:schemeClr val="tx1"/>
                </a:solidFill>
              </a:rPr>
              <a:t>caesarean </a:t>
            </a:r>
            <a:r>
              <a:rPr lang="en-IN" sz="1200" dirty="0" smtClean="0">
                <a:solidFill>
                  <a:schemeClr val="tx1"/>
                </a:solidFill>
              </a:rPr>
              <a:t>section presented at day1 of life  with partial convulsion of right upper and lower limb. Baby cried immediately after birth and there was no need of </a:t>
            </a:r>
            <a:r>
              <a:rPr lang="en-IN" sz="1200" dirty="0" smtClean="0">
                <a:solidFill>
                  <a:schemeClr val="tx1"/>
                </a:solidFill>
              </a:rPr>
              <a:t>resuscitation. Hypoglycaemia </a:t>
            </a:r>
            <a:r>
              <a:rPr lang="en-IN" sz="1200" dirty="0" smtClean="0">
                <a:solidFill>
                  <a:schemeClr val="tx1"/>
                </a:solidFill>
              </a:rPr>
              <a:t>and </a:t>
            </a:r>
            <a:r>
              <a:rPr lang="en-IN" sz="1200" dirty="0" smtClean="0">
                <a:solidFill>
                  <a:schemeClr val="tx1"/>
                </a:solidFill>
              </a:rPr>
              <a:t>hypocalcaemia </a:t>
            </a:r>
            <a:r>
              <a:rPr lang="en-IN" sz="1200" dirty="0" smtClean="0">
                <a:solidFill>
                  <a:schemeClr val="tx1"/>
                </a:solidFill>
              </a:rPr>
              <a:t>was ruled out along with early onset neonatal </a:t>
            </a:r>
            <a:r>
              <a:rPr lang="en-IN" sz="1200" dirty="0" smtClean="0">
                <a:solidFill>
                  <a:schemeClr val="tx1"/>
                </a:solidFill>
              </a:rPr>
              <a:t>sepsis. Also </a:t>
            </a:r>
            <a:r>
              <a:rPr lang="en-IN" sz="1200" dirty="0" smtClean="0">
                <a:solidFill>
                  <a:schemeClr val="tx1"/>
                </a:solidFill>
              </a:rPr>
              <a:t>there was no sign of intra ventricular haemorrhage. There was no history of sibling loss and no  other  anomaly was found . Inj phenobarbitone was started as the 1</a:t>
            </a:r>
            <a:r>
              <a:rPr lang="en-IN" sz="1200" baseline="30000" dirty="0" smtClean="0">
                <a:solidFill>
                  <a:schemeClr val="tx1"/>
                </a:solidFill>
              </a:rPr>
              <a:t>st</a:t>
            </a:r>
            <a:r>
              <a:rPr lang="en-IN" sz="1200" dirty="0" smtClean="0">
                <a:solidFill>
                  <a:schemeClr val="tx1"/>
                </a:solidFill>
              </a:rPr>
              <a:t> line antiepileptic. Baby was initially taking breast feeding and had moderate activity. But as seizure continued , we went up adding </a:t>
            </a:r>
            <a:r>
              <a:rPr lang="en-IN" sz="1200" dirty="0" smtClean="0">
                <a:solidFill>
                  <a:schemeClr val="tx1"/>
                </a:solidFill>
              </a:rPr>
              <a:t>antiepileptic</a:t>
            </a:r>
            <a:r>
              <a:rPr lang="en-IN" sz="1200" dirty="0" smtClean="0">
                <a:solidFill>
                  <a:schemeClr val="tx1"/>
                </a:solidFill>
              </a:rPr>
              <a:t>.</a:t>
            </a:r>
            <a:r>
              <a:rPr lang="en-IN" sz="1200" dirty="0" smtClean="0">
                <a:solidFill>
                  <a:schemeClr val="tx1"/>
                </a:solidFill>
              </a:rPr>
              <a:t> In spite </a:t>
            </a:r>
            <a:r>
              <a:rPr lang="en-IN" sz="1200" dirty="0" smtClean="0">
                <a:solidFill>
                  <a:schemeClr val="tx1"/>
                </a:solidFill>
              </a:rPr>
              <a:t>of 4 AEDs  partial seizure  continued and baby’s pGCS was worsening gradually. The seizure episodes usually last for 15 seconds , for 4 to 5 times  a day.</a:t>
            </a:r>
          </a:p>
          <a:p>
            <a:pPr algn="ctr"/>
            <a:r>
              <a:rPr lang="en-IN" sz="1200" dirty="0" smtClean="0">
                <a:solidFill>
                  <a:schemeClr val="tx1"/>
                </a:solidFill>
              </a:rPr>
              <a:t>Ultimately USG </a:t>
            </a:r>
            <a:r>
              <a:rPr lang="en-IN" sz="1200" dirty="0" smtClean="0">
                <a:solidFill>
                  <a:schemeClr val="tx1"/>
                </a:solidFill>
              </a:rPr>
              <a:t>brain </a:t>
            </a:r>
            <a:r>
              <a:rPr lang="en-IN" sz="1200" dirty="0" smtClean="0">
                <a:solidFill>
                  <a:schemeClr val="tx1"/>
                </a:solidFill>
              </a:rPr>
              <a:t>revealed  complete agenesis of corpus  callosum.</a:t>
            </a:r>
          </a:p>
          <a:p>
            <a:pPr algn="ctr"/>
            <a:r>
              <a:rPr lang="en-IN" sz="1200" dirty="0" smtClean="0">
                <a:solidFill>
                  <a:schemeClr val="tx1"/>
                </a:solidFill>
              </a:rPr>
              <a:t>Further  MRI brain was also done, but metabolic and genetic work up could not be done.</a:t>
            </a:r>
          </a:p>
          <a:p>
            <a:pPr algn="ctr"/>
            <a:r>
              <a:rPr lang="en-IN" sz="1200" dirty="0" smtClean="0">
                <a:solidFill>
                  <a:schemeClr val="tx1"/>
                </a:solidFill>
              </a:rPr>
              <a:t>After 30  days of admission the baby died due to repeated convulsion.</a:t>
            </a:r>
            <a:endParaRPr lang="en-US" sz="1200" dirty="0">
              <a:solidFill>
                <a:schemeClr val="tx1"/>
              </a:solidFill>
            </a:endParaRPr>
          </a:p>
        </p:txBody>
      </p:sp>
      <p:sp>
        <p:nvSpPr>
          <p:cNvPr id="10" name="Rectangle 9"/>
          <p:cNvSpPr/>
          <p:nvPr/>
        </p:nvSpPr>
        <p:spPr>
          <a:xfrm>
            <a:off x="0" y="1571612"/>
            <a:ext cx="3000364" cy="242889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INTRODUCTION</a:t>
            </a:r>
            <a:r>
              <a:rPr lang="en-IN" sz="1200" dirty="0" smtClean="0">
                <a:solidFill>
                  <a:schemeClr val="tx1"/>
                </a:solidFill>
              </a:rPr>
              <a:t>-Agenesis of corpus callosum (ACC) is the most common cerebral malformation in which there is partial or complete agenesis of corpus callosum. The clinical sequelae of this condition include epilepsy, cognitive deficits, developmental delay and various neurological disorders. Here I present a case of ACC in a neonate with refractory seizure.</a:t>
            </a:r>
            <a:endParaRPr lang="en-US" sz="1200" dirty="0">
              <a:solidFill>
                <a:schemeClr val="tx1"/>
              </a:solidFill>
            </a:endParaRPr>
          </a:p>
        </p:txBody>
      </p:sp>
      <p:sp>
        <p:nvSpPr>
          <p:cNvPr id="12" name="Rectangle 11"/>
          <p:cNvSpPr/>
          <p:nvPr/>
        </p:nvSpPr>
        <p:spPr>
          <a:xfrm>
            <a:off x="0" y="4000504"/>
            <a:ext cx="3000364" cy="285749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INVESTIGATIONS</a:t>
            </a:r>
            <a:r>
              <a:rPr lang="en-IN" sz="1200" dirty="0" smtClean="0">
                <a:solidFill>
                  <a:schemeClr val="tx1"/>
                </a:solidFill>
              </a:rPr>
              <a:t> </a:t>
            </a:r>
          </a:p>
          <a:p>
            <a:pPr algn="ctr"/>
            <a:r>
              <a:rPr lang="en-IN" sz="1200" dirty="0" smtClean="0">
                <a:solidFill>
                  <a:schemeClr val="tx1"/>
                </a:solidFill>
              </a:rPr>
              <a:t>Serum calcium-8.9 mg/dl</a:t>
            </a:r>
          </a:p>
          <a:p>
            <a:pPr algn="ctr"/>
            <a:r>
              <a:rPr lang="en-IN" sz="1200" dirty="0" smtClean="0">
                <a:solidFill>
                  <a:schemeClr val="tx1"/>
                </a:solidFill>
              </a:rPr>
              <a:t>Blood sugar-110mg/dl</a:t>
            </a:r>
          </a:p>
          <a:p>
            <a:pPr algn="ctr"/>
            <a:r>
              <a:rPr lang="en-IN" sz="1200" dirty="0" smtClean="0">
                <a:solidFill>
                  <a:schemeClr val="tx1"/>
                </a:solidFill>
              </a:rPr>
              <a:t>Hb-15 g%</a:t>
            </a:r>
          </a:p>
          <a:p>
            <a:pPr algn="ctr"/>
            <a:r>
              <a:rPr lang="en-IN" sz="1200" dirty="0" smtClean="0">
                <a:solidFill>
                  <a:schemeClr val="tx1"/>
                </a:solidFill>
              </a:rPr>
              <a:t>TC-19000</a:t>
            </a:r>
          </a:p>
          <a:p>
            <a:pPr algn="ctr"/>
            <a:r>
              <a:rPr lang="en-IN" sz="1200" dirty="0" smtClean="0">
                <a:solidFill>
                  <a:schemeClr val="tx1"/>
                </a:solidFill>
              </a:rPr>
              <a:t>Platelet-2.5 lac</a:t>
            </a:r>
          </a:p>
          <a:p>
            <a:pPr algn="ctr"/>
            <a:r>
              <a:rPr lang="en-IN" sz="1200" dirty="0" smtClean="0">
                <a:solidFill>
                  <a:schemeClr val="tx1"/>
                </a:solidFill>
              </a:rPr>
              <a:t>Sodium-140</a:t>
            </a:r>
          </a:p>
          <a:p>
            <a:pPr algn="ctr"/>
            <a:r>
              <a:rPr lang="en-IN" sz="1200" dirty="0" smtClean="0">
                <a:solidFill>
                  <a:schemeClr val="tx1"/>
                </a:solidFill>
              </a:rPr>
              <a:t>Potassium-3.8</a:t>
            </a:r>
          </a:p>
          <a:p>
            <a:pPr algn="ctr"/>
            <a:r>
              <a:rPr lang="en-IN" sz="1200" dirty="0" smtClean="0">
                <a:solidFill>
                  <a:schemeClr val="tx1"/>
                </a:solidFill>
              </a:rPr>
              <a:t>Urea-17</a:t>
            </a:r>
          </a:p>
          <a:p>
            <a:pPr algn="ctr"/>
            <a:r>
              <a:rPr lang="en-IN" sz="1200" dirty="0" smtClean="0">
                <a:solidFill>
                  <a:schemeClr val="tx1"/>
                </a:solidFill>
              </a:rPr>
              <a:t>Creatinine-0.4</a:t>
            </a:r>
          </a:p>
          <a:p>
            <a:pPr algn="ctr"/>
            <a:r>
              <a:rPr lang="en-IN" sz="1200" dirty="0" smtClean="0">
                <a:solidFill>
                  <a:schemeClr val="tx1"/>
                </a:solidFill>
              </a:rPr>
              <a:t>LFT-WNL</a:t>
            </a:r>
          </a:p>
          <a:p>
            <a:pPr algn="ctr"/>
            <a:r>
              <a:rPr lang="en-IN" sz="1200" dirty="0" smtClean="0">
                <a:solidFill>
                  <a:schemeClr val="tx1"/>
                </a:solidFill>
              </a:rPr>
              <a:t>MRI brain- complete agenesis of corpus callosum</a:t>
            </a:r>
            <a:endParaRPr lang="en-US" sz="1200" dirty="0">
              <a:solidFill>
                <a:schemeClr val="tx1"/>
              </a:solidFill>
            </a:endParaRPr>
          </a:p>
        </p:txBody>
      </p:sp>
      <p:sp>
        <p:nvSpPr>
          <p:cNvPr id="13" name="Rectangle 12"/>
          <p:cNvSpPr/>
          <p:nvPr/>
        </p:nvSpPr>
        <p:spPr>
          <a:xfrm>
            <a:off x="6500826" y="1571612"/>
            <a:ext cx="2643174" cy="214314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DISCUSSION AND CONCLUSION</a:t>
            </a:r>
            <a:r>
              <a:rPr lang="en-IN" sz="1200" dirty="0" smtClean="0">
                <a:solidFill>
                  <a:schemeClr val="tx1"/>
                </a:solidFill>
              </a:rPr>
              <a:t>-In </a:t>
            </a:r>
            <a:r>
              <a:rPr lang="en-IN" sz="1200" dirty="0" smtClean="0">
                <a:solidFill>
                  <a:schemeClr val="tx1"/>
                </a:solidFill>
              </a:rPr>
              <a:t>this case we </a:t>
            </a:r>
            <a:r>
              <a:rPr lang="en-IN" sz="1200" dirty="0" smtClean="0">
                <a:solidFill>
                  <a:schemeClr val="tx1"/>
                </a:solidFill>
              </a:rPr>
              <a:t>present </a:t>
            </a:r>
            <a:r>
              <a:rPr lang="en-IN" sz="1200" dirty="0" smtClean="0">
                <a:solidFill>
                  <a:schemeClr val="tx1"/>
                </a:solidFill>
              </a:rPr>
              <a:t>a case of ACC presented with medically refractory </a:t>
            </a:r>
            <a:r>
              <a:rPr lang="en-IN" sz="1200" dirty="0" smtClean="0">
                <a:solidFill>
                  <a:schemeClr val="tx1"/>
                </a:solidFill>
              </a:rPr>
              <a:t>seizure.ACC has been extensively  associated with seizure with epilepsy reported up to two thirds of cases. Here the </a:t>
            </a:r>
            <a:r>
              <a:rPr lang="en-IN" sz="1200" dirty="0" smtClean="0">
                <a:solidFill>
                  <a:schemeClr val="tx1"/>
                </a:solidFill>
              </a:rPr>
              <a:t>onset of seizure was partial. </a:t>
            </a:r>
            <a:r>
              <a:rPr lang="en-IN" sz="1200" dirty="0" smtClean="0">
                <a:solidFill>
                  <a:schemeClr val="tx1"/>
                </a:solidFill>
              </a:rPr>
              <a:t>Failure </a:t>
            </a:r>
            <a:r>
              <a:rPr lang="en-IN" sz="1200" dirty="0" smtClean="0">
                <a:solidFill>
                  <a:schemeClr val="tx1"/>
                </a:solidFill>
              </a:rPr>
              <a:t>to achieve complete seizure remission suggests possibility of independent epileptogenic area.</a:t>
            </a:r>
            <a:endParaRPr lang="en-US" sz="1200" dirty="0">
              <a:solidFill>
                <a:schemeClr val="tx1"/>
              </a:solidFill>
            </a:endParaRPr>
          </a:p>
        </p:txBody>
      </p:sp>
      <p:sp>
        <p:nvSpPr>
          <p:cNvPr id="11" name="Rounded Rectangle 10"/>
          <p:cNvSpPr/>
          <p:nvPr/>
        </p:nvSpPr>
        <p:spPr>
          <a:xfrm>
            <a:off x="6500826" y="3643314"/>
            <a:ext cx="2643174" cy="321468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IN" sz="1200" b="1" dirty="0" smtClean="0">
                <a:solidFill>
                  <a:schemeClr val="tx1"/>
                </a:solidFill>
              </a:rPr>
              <a:t>REFERENCES</a:t>
            </a:r>
          </a:p>
          <a:p>
            <a:pPr algn="ctr"/>
            <a:r>
              <a:rPr lang="en-IN" sz="1200" b="1" dirty="0" smtClean="0">
                <a:solidFill>
                  <a:schemeClr val="tx1"/>
                </a:solidFill>
              </a:rPr>
              <a:t>1</a:t>
            </a:r>
            <a:r>
              <a:rPr lang="en-IN" sz="1200" dirty="0" smtClean="0">
                <a:solidFill>
                  <a:schemeClr val="tx1"/>
                </a:solidFill>
              </a:rPr>
              <a:t>.Moutard ML, Ponsot G. Isolated corpus callosum agenesis [internet] Paris: Orphanet;2001. [cited 2019 Jul 2]. Available at:</a:t>
            </a:r>
          </a:p>
          <a:p>
            <a:pPr algn="ctr"/>
            <a:r>
              <a:rPr lang="en-IN" sz="1200" dirty="0" smtClean="0">
                <a:solidFill>
                  <a:schemeClr val="tx1"/>
                </a:solidFill>
              </a:rPr>
              <a:t>http://www.orpha.net/data/patho/GB/uk-cca.pdf.</a:t>
            </a:r>
          </a:p>
          <a:p>
            <a:pPr algn="ctr"/>
            <a:r>
              <a:rPr lang="en-IN" sz="1200" b="1" dirty="0" smtClean="0">
                <a:solidFill>
                  <a:schemeClr val="tx1"/>
                </a:solidFill>
              </a:rPr>
              <a:t>2. </a:t>
            </a:r>
            <a:r>
              <a:rPr lang="en-IN" sz="1200" dirty="0" smtClean="0">
                <a:solidFill>
                  <a:schemeClr val="tx1"/>
                </a:solidFill>
              </a:rPr>
              <a:t>Lohit Velagapudi, BS, Caio M. Matias, MD, PhD, [...], and Ashwini D. Sharan, MD</a:t>
            </a:r>
          </a:p>
          <a:p>
            <a:pPr algn="ctr"/>
            <a:r>
              <a:rPr lang="en-IN" sz="1200" b="1" dirty="0" smtClean="0">
                <a:solidFill>
                  <a:schemeClr val="tx1"/>
                </a:solidFill>
              </a:rPr>
              <a:t>3.</a:t>
            </a:r>
            <a:r>
              <a:rPr lang="en-IN" sz="1200" dirty="0" smtClean="0">
                <a:solidFill>
                  <a:schemeClr val="tx1"/>
                </a:solidFill>
              </a:rPr>
              <a:t>Silfverberg T, Sahlsherr EH, Owen R, et al. Genomic microarray analysis identifies candidate loci in patients with corpus callosum anomalies. Neurology. 2005;65:1496-8. [Pub med] [Google Scholar]</a:t>
            </a:r>
          </a:p>
          <a:p>
            <a:pPr algn="ctr"/>
            <a:endParaRPr lang="en-US" sz="1200" b="1" dirty="0">
              <a:solidFill>
                <a:schemeClr val="tx1"/>
              </a:solidFill>
            </a:endParaRPr>
          </a:p>
        </p:txBody>
      </p:sp>
    </p:spTree>
    <p:extLst>
      <p:ext uri="{BB962C8B-B14F-4D97-AF65-F5344CB8AC3E}">
        <p14:creationId xmlns:p14="http://schemas.microsoft.com/office/powerpoint/2010/main" xmlns="" val="4139801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426</Words>
  <Application>Microsoft Office PowerPoint</Application>
  <PresentationFormat>On-screen Show (4:3)</PresentationFormat>
  <Paragraphs>25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Gauti</dc:creator>
  <cp:lastModifiedBy>User</cp:lastModifiedBy>
  <cp:revision>21</cp:revision>
  <dcterms:created xsi:type="dcterms:W3CDTF">2021-10-18T13:11:54Z</dcterms:created>
  <dcterms:modified xsi:type="dcterms:W3CDTF">2021-11-16T15:28:33Z</dcterms:modified>
</cp:coreProperties>
</file>