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2" d="100"/>
          <a:sy n="72" d="100"/>
        </p:scale>
        <p:origin x="1842"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10-11-2021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pic>
        <p:nvPicPr>
          <p:cNvPr id="8" name="Picture 7">
            <a:extLst>
              <a:ext uri="{FF2B5EF4-FFF2-40B4-BE49-F238E27FC236}">
                <a16:creationId xmlns:a16="http://schemas.microsoft.com/office/drawing/2014/main" id="{8F479954-0A6C-4104-8D46-B560A7299F8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462" y="-13801"/>
            <a:ext cx="9144000" cy="1721644"/>
          </a:xfrm>
          <a:prstGeom prst="rect">
            <a:avLst/>
          </a:prstGeom>
        </p:spPr>
      </p:pic>
    </p:spTree>
    <p:extLst>
      <p:ext uri="{BB962C8B-B14F-4D97-AF65-F5344CB8AC3E}">
        <p14:creationId xmlns:p14="http://schemas.microsoft.com/office/powerpoint/2010/main" val="93175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10-11-2021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139890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10-11-2021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152897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F7D7B23E-E81E-4508-9B06-B5C990B4E9EC}" type="datetimeFigureOut">
              <a:rPr lang="en-IN" smtClean="0"/>
              <a:t>10-11-2021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144134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D7B23E-E81E-4508-9B06-B5C990B4E9EC}" type="datetimeFigureOut">
              <a:rPr lang="en-IN" smtClean="0"/>
              <a:t>10-11-2021</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4137162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F7D7B23E-E81E-4508-9B06-B5C990B4E9EC}" type="datetimeFigureOut">
              <a:rPr lang="en-IN" smtClean="0"/>
              <a:t>10-11-2021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300704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F7D7B23E-E81E-4508-9B06-B5C990B4E9EC}" type="datetimeFigureOut">
              <a:rPr lang="en-IN" smtClean="0"/>
              <a:t>10-11-2021</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20284592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F7D7B23E-E81E-4508-9B06-B5C990B4E9EC}" type="datetimeFigureOut">
              <a:rPr lang="en-IN" smtClean="0"/>
              <a:t>10-11-2021</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7740213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D7B23E-E81E-4508-9B06-B5C990B4E9EC}" type="datetimeFigureOut">
              <a:rPr lang="en-IN" smtClean="0"/>
              <a:t>10-11-2021</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19316768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t>10-11-2021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9369034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7D7B23E-E81E-4508-9B06-B5C990B4E9EC}" type="datetimeFigureOut">
              <a:rPr lang="en-IN" smtClean="0"/>
              <a:t>10-11-2021</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5D40FE99-E901-4B93-A004-D94AE94E821E}" type="slidenum">
              <a:rPr lang="en-IN" smtClean="0"/>
              <a:t>‹#›</a:t>
            </a:fld>
            <a:endParaRPr lang="en-IN"/>
          </a:p>
        </p:txBody>
      </p:sp>
    </p:spTree>
    <p:extLst>
      <p:ext uri="{BB962C8B-B14F-4D97-AF65-F5344CB8AC3E}">
        <p14:creationId xmlns:p14="http://schemas.microsoft.com/office/powerpoint/2010/main" val="38190815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D7B23E-E81E-4508-9B06-B5C990B4E9EC}" type="datetimeFigureOut">
              <a:rPr lang="en-IN" smtClean="0"/>
              <a:t>10-11-2021</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D40FE99-E901-4B93-A004-D94AE94E821E}" type="slidenum">
              <a:rPr lang="en-IN" smtClean="0"/>
              <a:t>‹#›</a:t>
            </a:fld>
            <a:endParaRPr lang="en-IN"/>
          </a:p>
        </p:txBody>
      </p:sp>
    </p:spTree>
    <p:extLst>
      <p:ext uri="{BB962C8B-B14F-4D97-AF65-F5344CB8AC3E}">
        <p14:creationId xmlns:p14="http://schemas.microsoft.com/office/powerpoint/2010/main" val="577579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2" descr="blob:https://web.whatsapp.com/b0319bfd-43d6-46c0-807f-f6ead3bf0afd"/>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5" name="AutoShape 4" descr="blob:https://web.whatsapp.com/b0319bfd-43d6-46c0-807f-f6ead3bf0afd"/>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IN"/>
          </a:p>
        </p:txBody>
      </p:sp>
      <p:sp>
        <p:nvSpPr>
          <p:cNvPr id="7" name="TextBox 6"/>
          <p:cNvSpPr txBox="1"/>
          <p:nvPr/>
        </p:nvSpPr>
        <p:spPr>
          <a:xfrm>
            <a:off x="0" y="1728789"/>
            <a:ext cx="9144000" cy="369332"/>
          </a:xfrm>
          <a:prstGeom prst="rect">
            <a:avLst/>
          </a:prstGeom>
        </p:spPr>
        <p:style>
          <a:lnRef idx="2">
            <a:schemeClr val="accent1"/>
          </a:lnRef>
          <a:fillRef idx="1">
            <a:schemeClr val="lt1"/>
          </a:fillRef>
          <a:effectRef idx="0">
            <a:schemeClr val="accent1"/>
          </a:effectRef>
          <a:fontRef idx="minor">
            <a:schemeClr val="dk1"/>
          </a:fontRef>
        </p:style>
        <p:txBody>
          <a:bodyPr wrap="square" rtlCol="0">
            <a:spAutoFit/>
          </a:bodyPr>
          <a:lstStyle/>
          <a:p>
            <a:r>
              <a:rPr lang="en-IN" dirty="0"/>
              <a:t>SGA</a:t>
            </a:r>
          </a:p>
        </p:txBody>
      </p:sp>
      <p:sp>
        <p:nvSpPr>
          <p:cNvPr id="3" name="Rectangle 2">
            <a:extLst>
              <a:ext uri="{FF2B5EF4-FFF2-40B4-BE49-F238E27FC236}">
                <a16:creationId xmlns:a16="http://schemas.microsoft.com/office/drawing/2014/main" id="{1B0AAB89-12C0-4C3F-9A0E-60CCF8719ECD}"/>
              </a:ext>
            </a:extLst>
          </p:cNvPr>
          <p:cNvSpPr/>
          <p:nvPr/>
        </p:nvSpPr>
        <p:spPr>
          <a:xfrm>
            <a:off x="0" y="1728789"/>
            <a:ext cx="9144000" cy="47607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6" name="TextBox 5">
            <a:extLst>
              <a:ext uri="{FF2B5EF4-FFF2-40B4-BE49-F238E27FC236}">
                <a16:creationId xmlns:a16="http://schemas.microsoft.com/office/drawing/2014/main" id="{51C55518-0CBA-499C-8E6E-019211918B54}"/>
              </a:ext>
            </a:extLst>
          </p:cNvPr>
          <p:cNvSpPr txBox="1"/>
          <p:nvPr/>
        </p:nvSpPr>
        <p:spPr>
          <a:xfrm>
            <a:off x="0" y="1728789"/>
            <a:ext cx="9144000" cy="584775"/>
          </a:xfrm>
          <a:prstGeom prst="rect">
            <a:avLst/>
          </a:prstGeom>
          <a:solidFill>
            <a:srgbClr val="FFFF00"/>
          </a:solidFill>
        </p:spPr>
        <p:txBody>
          <a:bodyPr wrap="square" rtlCol="0">
            <a:spAutoFit/>
          </a:bodyPr>
          <a:lstStyle/>
          <a:p>
            <a:r>
              <a:rPr lang="en-IN" b="1" i="1" dirty="0">
                <a:effectLst>
                  <a:outerShdw blurRad="38100" dist="38100" dir="2700000" algn="tl">
                    <a:srgbClr val="000000">
                      <a:alpha val="43137"/>
                    </a:srgbClr>
                  </a:outerShdw>
                </a:effectLst>
              </a:rPr>
              <a:t>                           TREACHER COLLINS SYNDROME  -A RARE GENETIC DISORDER </a:t>
            </a:r>
          </a:p>
          <a:p>
            <a:r>
              <a:rPr lang="en-IN" sz="1400" b="1" i="1" dirty="0">
                <a:effectLst>
                  <a:outerShdw blurRad="38100" dist="38100" dir="2700000" algn="tl">
                    <a:srgbClr val="000000">
                      <a:alpha val="43137"/>
                    </a:srgbClr>
                  </a:outerShdw>
                </a:effectLst>
              </a:rPr>
              <a:t>                      First author </a:t>
            </a:r>
            <a:r>
              <a:rPr lang="en-IN" sz="1400" b="1" i="1" dirty="0" err="1">
                <a:effectLst>
                  <a:outerShdw blurRad="38100" dist="38100" dir="2700000" algn="tl">
                    <a:srgbClr val="000000">
                      <a:alpha val="43137"/>
                    </a:srgbClr>
                  </a:outerShdw>
                </a:effectLst>
              </a:rPr>
              <a:t>Dr.Sagar</a:t>
            </a:r>
            <a:r>
              <a:rPr lang="en-IN" sz="1400" b="1" i="1" dirty="0">
                <a:effectLst>
                  <a:outerShdw blurRad="38100" dist="38100" dir="2700000" algn="tl">
                    <a:srgbClr val="000000">
                      <a:alpha val="43137"/>
                    </a:srgbClr>
                  </a:outerShdw>
                </a:effectLst>
              </a:rPr>
              <a:t> </a:t>
            </a:r>
            <a:r>
              <a:rPr lang="en-IN" sz="1400" b="1" i="1" dirty="0" err="1">
                <a:effectLst>
                  <a:outerShdw blurRad="38100" dist="38100" dir="2700000" algn="tl">
                    <a:srgbClr val="000000">
                      <a:alpha val="43137"/>
                    </a:srgbClr>
                  </a:outerShdw>
                </a:effectLst>
              </a:rPr>
              <a:t>Mavale</a:t>
            </a:r>
            <a:r>
              <a:rPr lang="en-IN" sz="1400" b="1" i="1" dirty="0">
                <a:effectLst>
                  <a:outerShdw blurRad="38100" dist="38100" dir="2700000" algn="tl">
                    <a:srgbClr val="000000">
                      <a:alpha val="43137"/>
                    </a:srgbClr>
                  </a:outerShdw>
                </a:effectLst>
              </a:rPr>
              <a:t>    Co-Author : - </a:t>
            </a:r>
            <a:r>
              <a:rPr lang="en-IN" sz="1400" b="1" i="1" dirty="0" err="1">
                <a:effectLst>
                  <a:outerShdw blurRad="38100" dist="38100" dir="2700000" algn="tl">
                    <a:srgbClr val="000000">
                      <a:alpha val="43137"/>
                    </a:srgbClr>
                  </a:outerShdw>
                </a:effectLst>
              </a:rPr>
              <a:t>Dr.Sambhaji</a:t>
            </a:r>
            <a:r>
              <a:rPr lang="en-IN" sz="1400" b="1" i="1" dirty="0">
                <a:effectLst>
                  <a:outerShdw blurRad="38100" dist="38100" dir="2700000" algn="tl">
                    <a:srgbClr val="000000">
                      <a:alpha val="43137"/>
                    </a:srgbClr>
                  </a:outerShdw>
                </a:effectLst>
              </a:rPr>
              <a:t> </a:t>
            </a:r>
            <a:r>
              <a:rPr lang="en-IN" sz="1400" b="1" i="1" dirty="0" err="1">
                <a:effectLst>
                  <a:outerShdw blurRad="38100" dist="38100" dir="2700000" algn="tl">
                    <a:srgbClr val="000000">
                      <a:alpha val="43137"/>
                    </a:srgbClr>
                  </a:outerShdw>
                </a:effectLst>
              </a:rPr>
              <a:t>Chate</a:t>
            </a:r>
            <a:r>
              <a:rPr lang="en-IN" sz="1400" b="1" i="1" dirty="0">
                <a:effectLst>
                  <a:outerShdw blurRad="38100" dist="38100" dir="2700000" algn="tl">
                    <a:srgbClr val="000000">
                      <a:alpha val="43137"/>
                    </a:srgbClr>
                  </a:outerShdw>
                </a:effectLst>
              </a:rPr>
              <a:t>  (HOD </a:t>
            </a:r>
            <a:r>
              <a:rPr lang="en-IN" sz="1400" b="1" i="1" dirty="0" err="1">
                <a:effectLst>
                  <a:outerShdw blurRad="38100" dist="38100" dir="2700000" algn="tl">
                    <a:srgbClr val="000000">
                      <a:alpha val="43137"/>
                    </a:srgbClr>
                  </a:outerShdw>
                </a:effectLst>
              </a:rPr>
              <a:t>Dept.of</a:t>
            </a:r>
            <a:r>
              <a:rPr lang="en-IN" sz="1400" b="1" i="1" dirty="0">
                <a:effectLst>
                  <a:outerShdw blurRad="38100" dist="38100" dir="2700000" algn="tl">
                    <a:srgbClr val="000000">
                      <a:alpha val="43137"/>
                    </a:srgbClr>
                  </a:outerShdw>
                </a:effectLst>
              </a:rPr>
              <a:t> </a:t>
            </a:r>
            <a:r>
              <a:rPr lang="en-IN" sz="1400" b="1" i="1" dirty="0" err="1">
                <a:effectLst>
                  <a:outerShdw blurRad="38100" dist="38100" dir="2700000" algn="tl">
                    <a:srgbClr val="000000">
                      <a:alpha val="43137"/>
                    </a:srgbClr>
                  </a:outerShdw>
                </a:effectLst>
              </a:rPr>
              <a:t>pediatrics</a:t>
            </a:r>
            <a:r>
              <a:rPr lang="en-IN" sz="1400" b="1" i="1" dirty="0">
                <a:effectLst>
                  <a:outerShdw blurRad="38100" dist="38100" dir="2700000" algn="tl">
                    <a:srgbClr val="000000">
                      <a:alpha val="43137"/>
                    </a:srgbClr>
                  </a:outerShdw>
                </a:effectLst>
              </a:rPr>
              <a:t> SRTR </a:t>
            </a:r>
            <a:r>
              <a:rPr lang="en-IN" sz="1400" b="1" i="1" dirty="0" err="1">
                <a:effectLst>
                  <a:outerShdw blurRad="38100" dist="38100" dir="2700000" algn="tl">
                    <a:srgbClr val="000000">
                      <a:alpha val="43137"/>
                    </a:srgbClr>
                  </a:outerShdw>
                </a:effectLst>
              </a:rPr>
              <a:t>ambajogai</a:t>
            </a:r>
            <a:r>
              <a:rPr lang="en-IN" sz="1400" b="1" i="1" dirty="0">
                <a:effectLst>
                  <a:outerShdw blurRad="38100" dist="38100" dir="2700000" algn="tl">
                    <a:srgbClr val="000000">
                      <a:alpha val="43137"/>
                    </a:srgbClr>
                  </a:outerShdw>
                </a:effectLst>
              </a:rPr>
              <a:t> )</a:t>
            </a:r>
          </a:p>
        </p:txBody>
      </p:sp>
      <p:sp>
        <p:nvSpPr>
          <p:cNvPr id="11" name="TextBox 10">
            <a:extLst>
              <a:ext uri="{FF2B5EF4-FFF2-40B4-BE49-F238E27FC236}">
                <a16:creationId xmlns:a16="http://schemas.microsoft.com/office/drawing/2014/main" id="{F09DDD80-7F91-4A2F-B10B-49DB6263CEDB}"/>
              </a:ext>
            </a:extLst>
          </p:cNvPr>
          <p:cNvSpPr txBox="1"/>
          <p:nvPr/>
        </p:nvSpPr>
        <p:spPr>
          <a:xfrm>
            <a:off x="0" y="2313564"/>
            <a:ext cx="4572000" cy="738664"/>
          </a:xfrm>
          <a:prstGeom prst="rect">
            <a:avLst/>
          </a:prstGeom>
          <a:solidFill>
            <a:schemeClr val="accent6">
              <a:lumMod val="60000"/>
              <a:lumOff val="40000"/>
            </a:schemeClr>
          </a:solidFill>
        </p:spPr>
        <p:txBody>
          <a:bodyPr wrap="square" rtlCol="0">
            <a:spAutoFit/>
          </a:bodyPr>
          <a:lstStyle/>
          <a:p>
            <a:r>
              <a:rPr lang="en-IN" sz="1400" b="1" i="1" u="sng" dirty="0"/>
              <a:t>Introduction </a:t>
            </a:r>
            <a:r>
              <a:rPr lang="en-IN" sz="1400" b="1" i="1" dirty="0"/>
              <a:t>:-</a:t>
            </a:r>
            <a:r>
              <a:rPr lang="en-IN" sz="1400" dirty="0"/>
              <a:t> incidence 1 in 50000 live birth ,Autosomal dominant affect both sexes equally A/K/A Mandibulofacial dysostosis </a:t>
            </a:r>
            <a:endParaRPr lang="en-IN" sz="1400" b="1" i="1" dirty="0"/>
          </a:p>
        </p:txBody>
      </p:sp>
      <p:sp>
        <p:nvSpPr>
          <p:cNvPr id="13" name="TextBox 12">
            <a:extLst>
              <a:ext uri="{FF2B5EF4-FFF2-40B4-BE49-F238E27FC236}">
                <a16:creationId xmlns:a16="http://schemas.microsoft.com/office/drawing/2014/main" id="{8D36AA83-DE09-41FB-B28D-DB5526B6D943}"/>
              </a:ext>
            </a:extLst>
          </p:cNvPr>
          <p:cNvSpPr txBox="1"/>
          <p:nvPr/>
        </p:nvSpPr>
        <p:spPr>
          <a:xfrm>
            <a:off x="0" y="3052228"/>
            <a:ext cx="4572000" cy="3877985"/>
          </a:xfrm>
          <a:prstGeom prst="rect">
            <a:avLst/>
          </a:prstGeom>
          <a:noFill/>
        </p:spPr>
        <p:txBody>
          <a:bodyPr wrap="square" rtlCol="0">
            <a:spAutoFit/>
          </a:bodyPr>
          <a:lstStyle/>
          <a:p>
            <a:r>
              <a:rPr lang="en-IN" sz="1400" b="1" i="1" u="sng" dirty="0"/>
              <a:t>Case report:-  </a:t>
            </a:r>
            <a:r>
              <a:rPr lang="en-IN" sz="1200" dirty="0"/>
              <a:t>A 39 week female delivered via LSCS  </a:t>
            </a:r>
            <a:r>
              <a:rPr lang="en-IN" sz="1200" dirty="0" err="1"/>
              <a:t>ivo</a:t>
            </a:r>
            <a:r>
              <a:rPr lang="en-IN" sz="1200" dirty="0"/>
              <a:t> </a:t>
            </a:r>
            <a:r>
              <a:rPr lang="en-IN" sz="1200" dirty="0" err="1"/>
              <a:t>oligohydroaminos</a:t>
            </a:r>
            <a:r>
              <a:rPr lang="en-IN" sz="1200" dirty="0"/>
              <a:t> with meconium stained liquor born of non consanguineous marriage to </a:t>
            </a:r>
            <a:r>
              <a:rPr lang="en-IN" sz="1200" dirty="0" err="1"/>
              <a:t>primi</a:t>
            </a:r>
            <a:r>
              <a:rPr lang="en-IN" sz="1200" dirty="0"/>
              <a:t> mother was admitted in NICU </a:t>
            </a:r>
            <a:r>
              <a:rPr lang="en-IN" sz="1200" dirty="0" err="1"/>
              <a:t>ivo</a:t>
            </a:r>
            <a:r>
              <a:rPr lang="en-IN" sz="1200" dirty="0"/>
              <a:t> meconium aspiration with  syndromic features </a:t>
            </a:r>
          </a:p>
          <a:p>
            <a:r>
              <a:rPr lang="en-IN" sz="1200" dirty="0"/>
              <a:t>(Antimongoloid slanting palpebral fissure with partial absence of eyelid cilia  , midface and zygomatic hypoplasia </a:t>
            </a:r>
          </a:p>
          <a:p>
            <a:r>
              <a:rPr lang="en-IN" sz="1200" dirty="0"/>
              <a:t>Microtia with B/L absence of external auditory canal ,retrognathia with high arch palate )</a:t>
            </a:r>
          </a:p>
          <a:p>
            <a:endParaRPr lang="en-IN" sz="1200" b="1" i="1" u="sng" dirty="0"/>
          </a:p>
          <a:p>
            <a:r>
              <a:rPr lang="en-IN" sz="1200" b="1" i="1" u="sng" dirty="0"/>
              <a:t>Course : B</a:t>
            </a:r>
            <a:r>
              <a:rPr lang="en-IN" sz="1200" dirty="0"/>
              <a:t>aby was started on antibiotics and  </a:t>
            </a:r>
            <a:r>
              <a:rPr lang="en-IN" sz="1200" dirty="0" err="1"/>
              <a:t>Ivf</a:t>
            </a:r>
            <a:r>
              <a:rPr lang="en-IN" sz="1200" dirty="0"/>
              <a:t> through a peripheral line. IG Feed started on day 2,gradually  </a:t>
            </a:r>
            <a:r>
              <a:rPr lang="en-IN" sz="1200" dirty="0" err="1"/>
              <a:t>wsf</a:t>
            </a:r>
            <a:r>
              <a:rPr lang="en-IN" sz="1200" dirty="0"/>
              <a:t> was established </a:t>
            </a:r>
            <a:r>
              <a:rPr lang="en-IN" sz="1200" dirty="0" err="1"/>
              <a:t>pt</a:t>
            </a:r>
            <a:r>
              <a:rPr lang="en-IN" sz="1200" dirty="0"/>
              <a:t> was discharged on D12, on discharge baby was advised BERA for Hearing </a:t>
            </a:r>
          </a:p>
          <a:p>
            <a:r>
              <a:rPr lang="en-IN" sz="1200" dirty="0"/>
              <a:t>Reconstructive surgery  , flexible bronchoscopy for Airway problems with regular </a:t>
            </a:r>
            <a:r>
              <a:rPr lang="en-IN" sz="1200" dirty="0" err="1"/>
              <a:t>followup</a:t>
            </a:r>
            <a:endParaRPr lang="en-IN" sz="1200" dirty="0"/>
          </a:p>
          <a:p>
            <a:endParaRPr lang="en-IN" sz="1400" dirty="0"/>
          </a:p>
          <a:p>
            <a:r>
              <a:rPr lang="en-IN" sz="1400" b="1" i="1" u="sng" dirty="0"/>
              <a:t>Discussion;- </a:t>
            </a:r>
            <a:r>
              <a:rPr lang="en-IN" sz="1200" dirty="0"/>
              <a:t>TCS is caused by mutations in the TCOF1, POLR1C or POLR1D genes that affect facial development before birth. TCOF1 is located on chromosome 5 and encodes the treacle protein , and mutations in this gene account for 81% to 93% of all TCS cases. POLR1C and POLR1D gene mutations are responsible for 2% of the </a:t>
            </a:r>
          </a:p>
        </p:txBody>
      </p:sp>
      <p:sp>
        <p:nvSpPr>
          <p:cNvPr id="15" name="TextBox 14">
            <a:extLst>
              <a:ext uri="{FF2B5EF4-FFF2-40B4-BE49-F238E27FC236}">
                <a16:creationId xmlns:a16="http://schemas.microsoft.com/office/drawing/2014/main" id="{84EB9E2D-6003-4176-9D43-0E9CDD4AFE67}"/>
              </a:ext>
            </a:extLst>
          </p:cNvPr>
          <p:cNvSpPr txBox="1"/>
          <p:nvPr/>
        </p:nvSpPr>
        <p:spPr>
          <a:xfrm>
            <a:off x="4572000" y="2313564"/>
            <a:ext cx="4572000" cy="2677656"/>
          </a:xfrm>
          <a:prstGeom prst="rect">
            <a:avLst/>
          </a:prstGeom>
          <a:noFill/>
        </p:spPr>
        <p:txBody>
          <a:bodyPr wrap="square" rtlCol="0">
            <a:spAutoFit/>
          </a:bodyPr>
          <a:lstStyle/>
          <a:p>
            <a:r>
              <a:rPr lang="en-IN" sz="1200" dirty="0"/>
              <a:t>TCS cases.. Only 40% of the mutations are inherited, and the remaining 60% are de novo Most of the features of TCS are bilateral including hypoplasia of the facial bones, external ear anomalies and conductive hearing loss, eye problems like loss of vision, strabismus, anisometropia, coloboma , ocular hypertelorism, cleft palate, and airway problems which are often a result of mandibular hypoplasia and brachycephaly . Nasal deformities (large, beak-like nose with obstructed or small nasal passages), , high arched palate ,  choanal atresia, </a:t>
            </a:r>
            <a:r>
              <a:rPr lang="en-IN" sz="1200" dirty="0" err="1"/>
              <a:t>macrostomia</a:t>
            </a:r>
            <a:r>
              <a:rPr lang="en-IN" sz="1200" dirty="0"/>
              <a:t>,  Dental anomalies are seen in 60% of TCS patients which can lead to problems with food intake and the ability to close the mouth </a:t>
            </a:r>
          </a:p>
          <a:p>
            <a:r>
              <a:rPr lang="en-IN" sz="1200" dirty="0"/>
              <a:t>Pt with this syndrome have normal IQ and grow up to be functional adults with normal life spans. The OMENS classification is used to classify the disorder </a:t>
            </a:r>
          </a:p>
        </p:txBody>
      </p:sp>
      <p:pic>
        <p:nvPicPr>
          <p:cNvPr id="19" name="Picture 18">
            <a:extLst>
              <a:ext uri="{FF2B5EF4-FFF2-40B4-BE49-F238E27FC236}">
                <a16:creationId xmlns:a16="http://schemas.microsoft.com/office/drawing/2014/main" id="{207C76BA-894C-466C-9813-E2EA7CB49BE3}"/>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327344" y="4991220"/>
            <a:ext cx="1396783" cy="1810554"/>
          </a:xfrm>
          <a:prstGeom prst="rect">
            <a:avLst/>
          </a:prstGeom>
        </p:spPr>
      </p:pic>
      <p:pic>
        <p:nvPicPr>
          <p:cNvPr id="23" name="Picture 22">
            <a:extLst>
              <a:ext uri="{FF2B5EF4-FFF2-40B4-BE49-F238E27FC236}">
                <a16:creationId xmlns:a16="http://schemas.microsoft.com/office/drawing/2014/main" id="{2A277562-0C3D-47E2-8B46-8B77C9B5CC6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5397588" y="5261534"/>
            <a:ext cx="1949224" cy="1296144"/>
          </a:xfrm>
          <a:prstGeom prst="rect">
            <a:avLst/>
          </a:prstGeom>
        </p:spPr>
      </p:pic>
      <p:sp>
        <p:nvSpPr>
          <p:cNvPr id="26" name="TextBox 25">
            <a:extLst>
              <a:ext uri="{FF2B5EF4-FFF2-40B4-BE49-F238E27FC236}">
                <a16:creationId xmlns:a16="http://schemas.microsoft.com/office/drawing/2014/main" id="{9E45A3EA-64CB-4C47-8B6C-56D4128DF915}"/>
              </a:ext>
            </a:extLst>
          </p:cNvPr>
          <p:cNvSpPr txBox="1"/>
          <p:nvPr/>
        </p:nvSpPr>
        <p:spPr>
          <a:xfrm>
            <a:off x="7020272" y="5085184"/>
            <a:ext cx="2123728" cy="1754326"/>
          </a:xfrm>
          <a:prstGeom prst="rect">
            <a:avLst/>
          </a:prstGeom>
          <a:noFill/>
        </p:spPr>
        <p:txBody>
          <a:bodyPr wrap="square" rtlCol="0">
            <a:spAutoFit/>
          </a:bodyPr>
          <a:lstStyle/>
          <a:p>
            <a:r>
              <a:rPr lang="en-IN" sz="1200" b="1" dirty="0"/>
              <a:t>CONCLUSION: </a:t>
            </a:r>
          </a:p>
          <a:p>
            <a:r>
              <a:rPr lang="en-IN" sz="1200" dirty="0"/>
              <a:t>Each case of </a:t>
            </a:r>
            <a:r>
              <a:rPr lang="en-IN" sz="1200" dirty="0" err="1"/>
              <a:t>Treacher</a:t>
            </a:r>
            <a:r>
              <a:rPr lang="en-IN" sz="1200" dirty="0"/>
              <a:t> </a:t>
            </a:r>
            <a:r>
              <a:rPr lang="en-IN" sz="1200" dirty="0" err="1"/>
              <a:t>collin</a:t>
            </a:r>
            <a:r>
              <a:rPr lang="en-IN" sz="1200" dirty="0"/>
              <a:t> syndrome is unique and need multidisciplinary </a:t>
            </a:r>
            <a:r>
              <a:rPr lang="en-IN" sz="1200" dirty="0" err="1"/>
              <a:t>apparoch</a:t>
            </a:r>
            <a:r>
              <a:rPr lang="en-IN" sz="1200" dirty="0"/>
              <a:t> </a:t>
            </a:r>
          </a:p>
          <a:p>
            <a:endParaRPr lang="en-IN" sz="1200" dirty="0"/>
          </a:p>
          <a:p>
            <a:r>
              <a:rPr lang="en-IN" sz="1200" b="1" dirty="0"/>
              <a:t>The best therapeutic outcomes are therefore achieved with early intervention </a:t>
            </a:r>
          </a:p>
        </p:txBody>
      </p:sp>
    </p:spTree>
    <p:extLst>
      <p:ext uri="{BB962C8B-B14F-4D97-AF65-F5344CB8AC3E}">
        <p14:creationId xmlns:p14="http://schemas.microsoft.com/office/powerpoint/2010/main" val="4139801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148</TotalTime>
  <Words>412</Words>
  <Application>Microsoft Office PowerPoint</Application>
  <PresentationFormat>On-screen Show (4:3)</PresentationFormat>
  <Paragraphs>18</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Gauti</dc:creator>
  <cp:lastModifiedBy>Ayush Dubey</cp:lastModifiedBy>
  <cp:revision>18</cp:revision>
  <dcterms:created xsi:type="dcterms:W3CDTF">2021-10-18T13:11:54Z</dcterms:created>
  <dcterms:modified xsi:type="dcterms:W3CDTF">2021-11-10T09:04:18Z</dcterms:modified>
</cp:coreProperties>
</file>