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99"/>
    <a:srgbClr val="FFCCFF"/>
    <a:srgbClr val="FF9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100" d="100"/>
          <a:sy n="100" d="100"/>
        </p:scale>
        <p:origin x="-1014"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pPr/>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pic>
        <p:nvPicPr>
          <p:cNvPr id="8" name="Picture 7">
            <a:extLst>
              <a:ext uri="{FF2B5EF4-FFF2-40B4-BE49-F238E27FC236}">
                <a16:creationId xmlns:a16="http://schemas.microsoft.com/office/drawing/2014/main" xmlns="" id="{8F479954-0A6C-4104-8D46-B560A7299F81}"/>
              </a:ext>
            </a:extLst>
          </p:cNvPr>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0462" y="-13801"/>
            <a:ext cx="9144000" cy="1721644"/>
          </a:xfrm>
          <a:prstGeom prst="rect">
            <a:avLst/>
          </a:prstGeom>
        </p:spPr>
      </p:pic>
    </p:spTree>
    <p:extLst>
      <p:ext uri="{BB962C8B-B14F-4D97-AF65-F5344CB8AC3E}">
        <p14:creationId xmlns:p14="http://schemas.microsoft.com/office/powerpoint/2010/main" xmlns="" val="93175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pPr/>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2139890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pPr/>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1528979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pPr/>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3144134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D7B23E-E81E-4508-9B06-B5C990B4E9EC}" type="datetimeFigureOut">
              <a:rPr lang="en-IN" smtClean="0"/>
              <a:pPr/>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241371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F7D7B23E-E81E-4508-9B06-B5C990B4E9EC}" type="datetimeFigureOut">
              <a:rPr lang="en-IN" smtClean="0"/>
              <a:pPr/>
              <a:t>09-11-2021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2300704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F7D7B23E-E81E-4508-9B06-B5C990B4E9EC}" type="datetimeFigureOut">
              <a:rPr lang="en-IN" smtClean="0"/>
              <a:pPr/>
              <a:t>09-11-2021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202845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F7D7B23E-E81E-4508-9B06-B5C990B4E9EC}" type="datetimeFigureOut">
              <a:rPr lang="en-IN" smtClean="0"/>
              <a:pPr/>
              <a:t>09-11-2021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3774021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7B23E-E81E-4508-9B06-B5C990B4E9EC}" type="datetimeFigureOut">
              <a:rPr lang="en-IN" smtClean="0"/>
              <a:pPr/>
              <a:t>09-11-2021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1931676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D7B23E-E81E-4508-9B06-B5C990B4E9EC}" type="datetimeFigureOut">
              <a:rPr lang="en-IN" smtClean="0"/>
              <a:pPr/>
              <a:t>09-11-2021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936903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D7B23E-E81E-4508-9B06-B5C990B4E9EC}" type="datetimeFigureOut">
              <a:rPr lang="en-IN" smtClean="0"/>
              <a:pPr/>
              <a:t>09-11-2021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3819081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7B23E-E81E-4508-9B06-B5C990B4E9EC}" type="datetimeFigureOut">
              <a:rPr lang="en-IN" smtClean="0"/>
              <a:pPr/>
              <a:t>09-11-2021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40FE99-E901-4B93-A004-D94AE94E821E}" type="slidenum">
              <a:rPr lang="en-IN" smtClean="0"/>
              <a:pPr/>
              <a:t>‹#›</a:t>
            </a:fld>
            <a:endParaRPr lang="en-IN"/>
          </a:p>
        </p:txBody>
      </p:sp>
    </p:spTree>
    <p:extLst>
      <p:ext uri="{BB962C8B-B14F-4D97-AF65-F5344CB8AC3E}">
        <p14:creationId xmlns:p14="http://schemas.microsoft.com/office/powerpoint/2010/main" xmlns="" val="577579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blob:https://web.whatsapp.com/b0319bfd-43d6-46c0-807f-f6ead3bf0af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4" descr="blob:https://web.whatsapp.com/b0319bfd-43d6-46c0-807f-f6ead3bf0afd"/>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TextBox 6"/>
          <p:cNvSpPr txBox="1"/>
          <p:nvPr/>
        </p:nvSpPr>
        <p:spPr>
          <a:xfrm>
            <a:off x="0" y="1728789"/>
            <a:ext cx="9144000" cy="584775"/>
          </a:xfrm>
          <a:prstGeom prst="rect">
            <a:avLst/>
          </a:prstGeom>
          <a:solidFill>
            <a:schemeClr val="accent6">
              <a:lumMod val="75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IN" dirty="0" smtClean="0">
                <a:solidFill>
                  <a:schemeClr val="bg1"/>
                </a:solidFill>
              </a:rPr>
              <a:t>                               BEHIND THE SCENE OF NEONATAL ENCEPHALOPATHY</a:t>
            </a:r>
          </a:p>
          <a:p>
            <a:r>
              <a:rPr lang="en-IN" sz="1400" dirty="0" smtClean="0">
                <a:solidFill>
                  <a:schemeClr val="bg1"/>
                </a:solidFill>
              </a:rPr>
              <a:t>Dr.Tirthankar Kundu, PGT;  Dr.Shrabani Mondal, Assistant Professor; Dr.Asim Kumar Mallick, Professor ; NRSMCH, Kolkata</a:t>
            </a:r>
            <a:endParaRPr lang="en-IN" sz="1400" dirty="0">
              <a:solidFill>
                <a:schemeClr val="bg1"/>
              </a:solidFill>
            </a:endParaRPr>
          </a:p>
        </p:txBody>
      </p:sp>
      <p:sp>
        <p:nvSpPr>
          <p:cNvPr id="9" name="TextBox 8"/>
          <p:cNvSpPr txBox="1"/>
          <p:nvPr/>
        </p:nvSpPr>
        <p:spPr>
          <a:xfrm>
            <a:off x="0" y="2357429"/>
            <a:ext cx="2928926" cy="1728000"/>
          </a:xfrm>
          <a:prstGeom prst="rect">
            <a:avLst/>
          </a:prstGeom>
          <a:solidFill>
            <a:schemeClr val="accent3">
              <a:lumMod val="40000"/>
              <a:lumOff val="60000"/>
            </a:schemeClr>
          </a:solidFill>
        </p:spPr>
        <p:txBody>
          <a:bodyPr wrap="square" rtlCol="0">
            <a:spAutoFit/>
          </a:bodyPr>
          <a:lstStyle/>
          <a:p>
            <a:r>
              <a:rPr lang="en-IN" sz="1400" dirty="0" smtClean="0"/>
              <a:t>INTRODUCTION</a:t>
            </a:r>
            <a:r>
              <a:rPr lang="en-IN" dirty="0" smtClean="0"/>
              <a:t>:</a:t>
            </a:r>
          </a:p>
          <a:p>
            <a:r>
              <a:rPr lang="en-IN" sz="1100" dirty="0" smtClean="0"/>
              <a:t>Neonatal encephalopathy is a complex disease in newborn characterised by altered level of consciousness, seizures, poor tone, an inability to initiate or maintain respiration and is associated with multiorgan dysfunction. Causes of NE includes HIE, perinatal infections, placental abnormalities, </a:t>
            </a:r>
            <a:r>
              <a:rPr lang="en-IN" sz="1100" dirty="0" smtClean="0">
                <a:solidFill>
                  <a:srgbClr val="FF0000"/>
                </a:solidFill>
              </a:rPr>
              <a:t>metabolic disorders</a:t>
            </a:r>
            <a:r>
              <a:rPr lang="en-IN" sz="1100" dirty="0" smtClean="0"/>
              <a:t>, coagulopathies and vascular stroke(1).</a:t>
            </a:r>
          </a:p>
          <a:p>
            <a:endParaRPr lang="en-US" sz="1400" dirty="0"/>
          </a:p>
        </p:txBody>
      </p:sp>
      <p:sp>
        <p:nvSpPr>
          <p:cNvPr id="10" name="TextBox 9"/>
          <p:cNvSpPr txBox="1"/>
          <p:nvPr/>
        </p:nvSpPr>
        <p:spPr>
          <a:xfrm>
            <a:off x="0" y="4143380"/>
            <a:ext cx="2952000" cy="1492716"/>
          </a:xfrm>
          <a:prstGeom prst="rect">
            <a:avLst/>
          </a:prstGeom>
          <a:solidFill>
            <a:schemeClr val="accent1">
              <a:lumMod val="20000"/>
              <a:lumOff val="80000"/>
            </a:schemeClr>
          </a:solidFill>
        </p:spPr>
        <p:txBody>
          <a:bodyPr wrap="square" rtlCol="0">
            <a:spAutoFit/>
          </a:bodyPr>
          <a:lstStyle/>
          <a:p>
            <a:r>
              <a:rPr lang="en-IN" sz="1400" dirty="0" smtClean="0"/>
              <a:t>CLINICAL PROFILE</a:t>
            </a:r>
            <a:r>
              <a:rPr lang="en-IN" sz="1100" dirty="0" smtClean="0"/>
              <a:t>: A 12 days old male baby born out of </a:t>
            </a:r>
            <a:r>
              <a:rPr lang="en-IN" sz="1100" dirty="0" smtClean="0">
                <a:solidFill>
                  <a:srgbClr val="FF0000"/>
                </a:solidFill>
              </a:rPr>
              <a:t>consanguinous</a:t>
            </a:r>
            <a:r>
              <a:rPr lang="en-IN" sz="1100" dirty="0" smtClean="0"/>
              <a:t> marriage and history of 2 </a:t>
            </a:r>
            <a:r>
              <a:rPr lang="en-IN" sz="1100" dirty="0" smtClean="0">
                <a:solidFill>
                  <a:srgbClr val="FF0000"/>
                </a:solidFill>
              </a:rPr>
              <a:t>sibling loss</a:t>
            </a:r>
            <a:r>
              <a:rPr lang="en-IN" sz="1100" dirty="0" smtClean="0"/>
              <a:t>, cried immediately after birth presented to us with refractory seizure since 1 hr of life. Convulsion was </a:t>
            </a:r>
            <a:r>
              <a:rPr lang="en-IN" sz="1100" dirty="0" smtClean="0">
                <a:solidFill>
                  <a:srgbClr val="FF0000"/>
                </a:solidFill>
              </a:rPr>
              <a:t>myoclonic</a:t>
            </a:r>
            <a:r>
              <a:rPr lang="en-IN" sz="1100" dirty="0" smtClean="0"/>
              <a:t> in nature involving all 4 limbs along with there was </a:t>
            </a:r>
            <a:r>
              <a:rPr lang="en-IN" sz="1100" dirty="0" smtClean="0">
                <a:solidFill>
                  <a:srgbClr val="FF0000"/>
                </a:solidFill>
              </a:rPr>
              <a:t>nystagmus</a:t>
            </a:r>
            <a:r>
              <a:rPr lang="en-IN" sz="1100" dirty="0" smtClean="0"/>
              <a:t>. No history of jaundice, hypo or hyperthermia was present.</a:t>
            </a:r>
            <a:endParaRPr lang="en-US" sz="1100" dirty="0"/>
          </a:p>
        </p:txBody>
      </p:sp>
      <p:sp>
        <p:nvSpPr>
          <p:cNvPr id="11" name="TextBox 10"/>
          <p:cNvSpPr txBox="1"/>
          <p:nvPr/>
        </p:nvSpPr>
        <p:spPr>
          <a:xfrm>
            <a:off x="2928926" y="2500305"/>
            <a:ext cx="3204000" cy="1332000"/>
          </a:xfrm>
          <a:prstGeom prst="rect">
            <a:avLst/>
          </a:prstGeom>
          <a:solidFill>
            <a:schemeClr val="bg1">
              <a:lumMod val="85000"/>
            </a:schemeClr>
          </a:solidFill>
        </p:spPr>
        <p:txBody>
          <a:bodyPr wrap="square" rtlCol="0">
            <a:spAutoFit/>
          </a:bodyPr>
          <a:lstStyle/>
          <a:p>
            <a:r>
              <a:rPr lang="en-IN" sz="1400" dirty="0" smtClean="0"/>
              <a:t>PHYSICAL EXAMINATION</a:t>
            </a:r>
            <a:r>
              <a:rPr lang="en-IN" sz="1600" dirty="0" smtClean="0"/>
              <a:t>:</a:t>
            </a:r>
            <a:r>
              <a:rPr lang="en-IN" sz="1200" dirty="0" smtClean="0"/>
              <a:t> </a:t>
            </a:r>
            <a:r>
              <a:rPr lang="en-IN" sz="1100" dirty="0" smtClean="0"/>
              <a:t>On admission pGCS was </a:t>
            </a:r>
            <a:r>
              <a:rPr lang="en-IN" sz="1100" dirty="0" smtClean="0">
                <a:solidFill>
                  <a:srgbClr val="FF0000"/>
                </a:solidFill>
              </a:rPr>
              <a:t>7/15</a:t>
            </a:r>
            <a:r>
              <a:rPr lang="en-IN" sz="1100" dirty="0" smtClean="0"/>
              <a:t>, temp- 36.7⁰C, HR-144/min, RR- 54/min, Pulse vol- low, CRT- 4sec, Pallor- </a:t>
            </a:r>
            <a:r>
              <a:rPr lang="en-IN" sz="1100" dirty="0" smtClean="0">
                <a:solidFill>
                  <a:srgbClr val="FF0000"/>
                </a:solidFill>
              </a:rPr>
              <a:t>present</a:t>
            </a:r>
            <a:r>
              <a:rPr lang="en-IN" sz="1100" dirty="0" smtClean="0"/>
              <a:t>, Liver- 2cm palpable below right costal margin, </a:t>
            </a:r>
            <a:r>
              <a:rPr lang="en-IN" sz="1100" dirty="0" smtClean="0">
                <a:solidFill>
                  <a:srgbClr val="FF0000"/>
                </a:solidFill>
              </a:rPr>
              <a:t>Spleen- 3cm along splenic axis</a:t>
            </a:r>
            <a:r>
              <a:rPr lang="en-IN" sz="1100" dirty="0" smtClean="0"/>
              <a:t>, Tone- Increased in all 4 limbs, Eye- horizontal nystagmus in both eye, SpO2- 84% with moist O2, no neurocutaneous markers were present. </a:t>
            </a:r>
            <a:endParaRPr lang="en-US" sz="1100" dirty="0"/>
          </a:p>
        </p:txBody>
      </p:sp>
      <p:sp>
        <p:nvSpPr>
          <p:cNvPr id="13" name="TextBox 12"/>
          <p:cNvSpPr txBox="1"/>
          <p:nvPr/>
        </p:nvSpPr>
        <p:spPr>
          <a:xfrm>
            <a:off x="6143636" y="2428868"/>
            <a:ext cx="3000364" cy="1831271"/>
          </a:xfrm>
          <a:prstGeom prst="rect">
            <a:avLst/>
          </a:prstGeom>
          <a:solidFill>
            <a:srgbClr val="FFCCFF">
              <a:alpha val="95686"/>
            </a:srgbClr>
          </a:solidFill>
        </p:spPr>
        <p:txBody>
          <a:bodyPr wrap="square" rtlCol="0">
            <a:spAutoFit/>
          </a:bodyPr>
          <a:lstStyle/>
          <a:p>
            <a:r>
              <a:rPr lang="en-IN" sz="1400" dirty="0" smtClean="0"/>
              <a:t>INVESTIGATIONS:</a:t>
            </a:r>
            <a:r>
              <a:rPr lang="en-IN" sz="1200" dirty="0" smtClean="0"/>
              <a:t>  </a:t>
            </a:r>
            <a:r>
              <a:rPr lang="en-IN" sz="1100" dirty="0" smtClean="0">
                <a:solidFill>
                  <a:srgbClr val="FF0000"/>
                </a:solidFill>
              </a:rPr>
              <a:t>CBC-</a:t>
            </a:r>
            <a:r>
              <a:rPr lang="en-IN" sz="1100" dirty="0" err="1" smtClean="0">
                <a:solidFill>
                  <a:srgbClr val="FF0000"/>
                </a:solidFill>
              </a:rPr>
              <a:t>normocytic</a:t>
            </a:r>
            <a:r>
              <a:rPr lang="en-IN" sz="1100" dirty="0" smtClean="0">
                <a:solidFill>
                  <a:srgbClr val="FF0000"/>
                </a:solidFill>
              </a:rPr>
              <a:t> normochromic anaemia with anisocytosis</a:t>
            </a:r>
            <a:r>
              <a:rPr lang="en-IN" sz="1100" dirty="0" smtClean="0"/>
              <a:t>, no dyselectrolytemia, RBS-76mg/dl, TSB-8.2mg/dl, RFT- normal, LFT- normal, CRP-0.6mg/l, </a:t>
            </a:r>
            <a:r>
              <a:rPr lang="en-IN" sz="1100" dirty="0" smtClean="0">
                <a:solidFill>
                  <a:srgbClr val="FF0000"/>
                </a:solidFill>
              </a:rPr>
              <a:t>LDH-2307 U/L</a:t>
            </a:r>
            <a:r>
              <a:rPr lang="en-IN" sz="1100" dirty="0" smtClean="0"/>
              <a:t>, CSF-WNL, Urine and Blood culture- negative, S.Calcium-8.4 mg/dl, </a:t>
            </a:r>
            <a:r>
              <a:rPr lang="en-IN" sz="1100" dirty="0" smtClean="0">
                <a:solidFill>
                  <a:srgbClr val="FF0000"/>
                </a:solidFill>
              </a:rPr>
              <a:t>MRI brain- WNL</a:t>
            </a:r>
            <a:r>
              <a:rPr lang="en-IN" sz="1100" dirty="0" smtClean="0"/>
              <a:t>, </a:t>
            </a:r>
            <a:r>
              <a:rPr lang="en-IN" sz="1100" dirty="0" smtClean="0">
                <a:solidFill>
                  <a:srgbClr val="FF0000"/>
                </a:solidFill>
              </a:rPr>
              <a:t>ABG:pH-7.31, PCO2-32,HCO3- 14</a:t>
            </a:r>
            <a:r>
              <a:rPr lang="en-IN" sz="1100" dirty="0" smtClean="0"/>
              <a:t>,EEG- </a:t>
            </a:r>
            <a:r>
              <a:rPr lang="en-IN" sz="1100" dirty="0" smtClean="0">
                <a:solidFill>
                  <a:srgbClr val="FF0000"/>
                </a:solidFill>
              </a:rPr>
              <a:t>burst</a:t>
            </a:r>
            <a:r>
              <a:rPr lang="en-IN" sz="1100" dirty="0" smtClean="0"/>
              <a:t> </a:t>
            </a:r>
            <a:r>
              <a:rPr lang="en-IN" sz="1100" dirty="0" smtClean="0">
                <a:solidFill>
                  <a:srgbClr val="FF0000"/>
                </a:solidFill>
              </a:rPr>
              <a:t>suppresion</a:t>
            </a:r>
            <a:r>
              <a:rPr lang="en-IN" sz="1100" dirty="0" smtClean="0"/>
              <a:t> pattern, TMS for blood- negative, </a:t>
            </a:r>
            <a:r>
              <a:rPr lang="en-IN" sz="1100" dirty="0" smtClean="0">
                <a:solidFill>
                  <a:srgbClr val="FF0000"/>
                </a:solidFill>
              </a:rPr>
              <a:t>Gas chromatography mass spectrometry in urine- 5- Oxoprolinuria</a:t>
            </a:r>
            <a:endParaRPr lang="en-US" sz="1100" dirty="0">
              <a:solidFill>
                <a:srgbClr val="FF0000"/>
              </a:solidFill>
            </a:endParaRPr>
          </a:p>
        </p:txBody>
      </p:sp>
      <p:sp>
        <p:nvSpPr>
          <p:cNvPr id="15" name="TextBox 14"/>
          <p:cNvSpPr txBox="1"/>
          <p:nvPr/>
        </p:nvSpPr>
        <p:spPr>
          <a:xfrm>
            <a:off x="3143240" y="4000504"/>
            <a:ext cx="3000396" cy="2677656"/>
          </a:xfrm>
          <a:prstGeom prst="rect">
            <a:avLst/>
          </a:prstGeom>
          <a:solidFill>
            <a:schemeClr val="bg2">
              <a:lumMod val="90000"/>
            </a:schemeClr>
          </a:solidFill>
        </p:spPr>
        <p:txBody>
          <a:bodyPr wrap="square" rtlCol="0">
            <a:spAutoFit/>
          </a:bodyPr>
          <a:lstStyle/>
          <a:p>
            <a:r>
              <a:rPr lang="en-IN" sz="1400" dirty="0" smtClean="0"/>
              <a:t>COURSE AND MANAGEMENT:</a:t>
            </a:r>
            <a:endParaRPr lang="en-IN" sz="1200" dirty="0" smtClean="0"/>
          </a:p>
          <a:p>
            <a:pPr>
              <a:buFont typeface="Arial" pitchFamily="34" charset="0"/>
              <a:buChar char="•"/>
            </a:pPr>
            <a:r>
              <a:rPr lang="en-IN" sz="1100" dirty="0" smtClean="0"/>
              <a:t>Baby was intubated due to poor pGCS and started with inj phenobarbitone after ruling out hypoglycemia and hypocalcemia</a:t>
            </a:r>
          </a:p>
          <a:p>
            <a:pPr>
              <a:buFont typeface="Arial" pitchFamily="34" charset="0"/>
              <a:buChar char="•"/>
            </a:pPr>
            <a:r>
              <a:rPr lang="en-IN" sz="1100" dirty="0" smtClean="0"/>
              <a:t>PRBC transfused due to anaemia and antibiotic on suspicion of meningitis</a:t>
            </a:r>
          </a:p>
          <a:p>
            <a:pPr>
              <a:buFont typeface="Arial" pitchFamily="34" charset="0"/>
              <a:buChar char="•"/>
            </a:pPr>
            <a:r>
              <a:rPr lang="en-IN" sz="1100" dirty="0" smtClean="0"/>
              <a:t>However it turned out to be refractory seizure and inf midazolam started after phenobarbitone and phenytoin failed</a:t>
            </a:r>
          </a:p>
          <a:p>
            <a:pPr>
              <a:buFont typeface="Arial" pitchFamily="34" charset="0"/>
              <a:buChar char="•"/>
            </a:pPr>
            <a:r>
              <a:rPr lang="en-IN" sz="1100" dirty="0" smtClean="0"/>
              <a:t>Antibiotics </a:t>
            </a:r>
            <a:r>
              <a:rPr lang="en-IN" sz="1100" dirty="0" smtClean="0"/>
              <a:t>were stopped after ruling out sepsis but intermittent seizure persist</a:t>
            </a:r>
          </a:p>
          <a:p>
            <a:pPr>
              <a:buFont typeface="Arial" pitchFamily="34" charset="0"/>
              <a:buChar char="•"/>
            </a:pPr>
            <a:r>
              <a:rPr lang="en-IN" sz="1100" dirty="0" smtClean="0"/>
              <a:t>EEG feature suggestive of </a:t>
            </a:r>
            <a:r>
              <a:rPr lang="en-IN" sz="1100" dirty="0" smtClean="0">
                <a:solidFill>
                  <a:srgbClr val="FF0000"/>
                </a:solidFill>
              </a:rPr>
              <a:t>early myoclonic  infantile encephalopathy </a:t>
            </a:r>
            <a:r>
              <a:rPr lang="en-IN" sz="1100" dirty="0" smtClean="0"/>
              <a:t>along with </a:t>
            </a:r>
            <a:r>
              <a:rPr lang="en-IN" sz="1100" dirty="0" smtClean="0">
                <a:solidFill>
                  <a:srgbClr val="FF0000"/>
                </a:solidFill>
              </a:rPr>
              <a:t>5</a:t>
            </a:r>
            <a:r>
              <a:rPr lang="en-IN" sz="1100" dirty="0" smtClean="0"/>
              <a:t> </a:t>
            </a:r>
            <a:r>
              <a:rPr lang="en-IN" sz="1100" dirty="0" smtClean="0">
                <a:solidFill>
                  <a:srgbClr val="FF0000"/>
                </a:solidFill>
              </a:rPr>
              <a:t>oxoprolinuria</a:t>
            </a:r>
            <a:r>
              <a:rPr lang="en-IN" sz="1100" dirty="0" smtClean="0"/>
              <a:t>  in urine gas chromatography</a:t>
            </a:r>
          </a:p>
          <a:p>
            <a:pPr>
              <a:buFont typeface="Arial" pitchFamily="34" charset="0"/>
              <a:buChar char="•"/>
            </a:pPr>
            <a:r>
              <a:rPr lang="en-IN" sz="1100" dirty="0" smtClean="0"/>
              <a:t>Ultimately baby succumbed at 28</a:t>
            </a:r>
            <a:r>
              <a:rPr lang="en-IN" sz="1100" baseline="30000" dirty="0" smtClean="0"/>
              <a:t>th</a:t>
            </a:r>
            <a:r>
              <a:rPr lang="en-IN" sz="1100" dirty="0" smtClean="0"/>
              <a:t> day of illness</a:t>
            </a:r>
            <a:endParaRPr lang="en-US" sz="1100" dirty="0"/>
          </a:p>
        </p:txBody>
      </p:sp>
      <p:sp>
        <p:nvSpPr>
          <p:cNvPr id="16" name="TextBox 15"/>
          <p:cNvSpPr txBox="1"/>
          <p:nvPr/>
        </p:nvSpPr>
        <p:spPr>
          <a:xfrm>
            <a:off x="6215074" y="4357694"/>
            <a:ext cx="2928926" cy="2554545"/>
          </a:xfrm>
          <a:prstGeom prst="rect">
            <a:avLst/>
          </a:prstGeom>
          <a:solidFill>
            <a:srgbClr val="FFFF99"/>
          </a:solidFill>
        </p:spPr>
        <p:txBody>
          <a:bodyPr wrap="square" rtlCol="0">
            <a:spAutoFit/>
          </a:bodyPr>
          <a:lstStyle/>
          <a:p>
            <a:r>
              <a:rPr lang="en-IN" sz="1400" dirty="0" smtClean="0"/>
              <a:t>DISCUSSION:</a:t>
            </a:r>
            <a:r>
              <a:rPr lang="en-IN" sz="1100" dirty="0" smtClean="0"/>
              <a:t>  Early myoclonic infantile encephalopathy starts during the first 2 month of life and diagnosed by </a:t>
            </a:r>
            <a:r>
              <a:rPr lang="en-IN" sz="1100" dirty="0" smtClean="0">
                <a:solidFill>
                  <a:srgbClr val="FF0000"/>
                </a:solidFill>
              </a:rPr>
              <a:t>burst suppresion pattern on EEG</a:t>
            </a:r>
            <a:r>
              <a:rPr lang="en-IN" sz="1100" dirty="0" smtClean="0"/>
              <a:t>, mainly caused by IEM  especially </a:t>
            </a:r>
            <a:r>
              <a:rPr lang="en-IN" sz="1100" dirty="0" smtClean="0">
                <a:solidFill>
                  <a:srgbClr val="FF0000"/>
                </a:solidFill>
              </a:rPr>
              <a:t>nonketotic  hyperglycinemia</a:t>
            </a:r>
            <a:r>
              <a:rPr lang="en-IN" sz="1100" dirty="0" smtClean="0"/>
              <a:t>. 5-oxoprolinuria may be primary (caused by </a:t>
            </a:r>
            <a:r>
              <a:rPr lang="en-IN" sz="1100" dirty="0" smtClean="0">
                <a:solidFill>
                  <a:srgbClr val="FF0000"/>
                </a:solidFill>
              </a:rPr>
              <a:t>glutathione synthetase deficiency</a:t>
            </a:r>
            <a:r>
              <a:rPr lang="en-IN" sz="1100" dirty="0" smtClean="0"/>
              <a:t>) or secondary(</a:t>
            </a:r>
            <a:r>
              <a:rPr lang="en-IN" sz="1100" dirty="0" smtClean="0">
                <a:solidFill>
                  <a:srgbClr val="FF0000"/>
                </a:solidFill>
              </a:rPr>
              <a:t>sepsis or liver disease</a:t>
            </a:r>
            <a:r>
              <a:rPr lang="en-IN" sz="1100" dirty="0" smtClean="0"/>
              <a:t>). It may be mild (involving erythrocyte only with hemolytic anaemia) or severe ( causes </a:t>
            </a:r>
            <a:r>
              <a:rPr lang="en-IN" sz="1100" dirty="0" smtClean="0">
                <a:solidFill>
                  <a:srgbClr val="FF0000"/>
                </a:solidFill>
              </a:rPr>
              <a:t>hemolytic anaemia with metabolic acidosis, jaundice and urinary excretion of 5-oxoprolinuria</a:t>
            </a:r>
            <a:r>
              <a:rPr lang="en-IN" sz="1100" dirty="0" smtClean="0"/>
              <a:t>). Neurological complications such as seizure, ataxia are common in severe form(2). </a:t>
            </a:r>
            <a:r>
              <a:rPr lang="en-IN" sz="1400" dirty="0" smtClean="0"/>
              <a:t> </a:t>
            </a:r>
            <a:endParaRPr lang="en-US" sz="1400" dirty="0"/>
          </a:p>
        </p:txBody>
      </p:sp>
      <p:sp>
        <p:nvSpPr>
          <p:cNvPr id="17" name="TextBox 16"/>
          <p:cNvSpPr txBox="1"/>
          <p:nvPr/>
        </p:nvSpPr>
        <p:spPr>
          <a:xfrm>
            <a:off x="0" y="5572141"/>
            <a:ext cx="3143240" cy="1077218"/>
          </a:xfrm>
          <a:prstGeom prst="rect">
            <a:avLst/>
          </a:prstGeom>
          <a:solidFill>
            <a:schemeClr val="accent6">
              <a:lumMod val="20000"/>
              <a:lumOff val="80000"/>
            </a:schemeClr>
          </a:solidFill>
        </p:spPr>
        <p:txBody>
          <a:bodyPr wrap="square" rtlCol="0">
            <a:spAutoFit/>
          </a:bodyPr>
          <a:lstStyle/>
          <a:p>
            <a:r>
              <a:rPr lang="en-IN" sz="1400" dirty="0" smtClean="0"/>
              <a:t>REFERENCES: </a:t>
            </a:r>
            <a:r>
              <a:rPr lang="en-IN" sz="1000" dirty="0" smtClean="0"/>
              <a:t>1.Aslam S, et al. Neonatal Encephalopathy: Need for recognition of Multiple Etiologies for optical management. Front Pediatr.2019;7:142  2. Xia H, Ye J, et al. A case of severe glutathione synthetase deficiency with novel  GSS mutation. Braz J Med Res.2018 Jan 11;51(3):e6853</a:t>
            </a:r>
            <a:endParaRPr lang="en-US" sz="1000" dirty="0"/>
          </a:p>
        </p:txBody>
      </p:sp>
    </p:spTree>
    <p:extLst>
      <p:ext uri="{BB962C8B-B14F-4D97-AF65-F5344CB8AC3E}">
        <p14:creationId xmlns:p14="http://schemas.microsoft.com/office/powerpoint/2010/main" xmlns="" val="4139801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TotalTime>
  <Words>507</Words>
  <Application>Microsoft Office PowerPoint</Application>
  <PresentationFormat>On-screen Show (4:3)</PresentationFormat>
  <Paragraphs>16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Gauti</dc:creator>
  <cp:lastModifiedBy>rana</cp:lastModifiedBy>
  <cp:revision>29</cp:revision>
  <dcterms:created xsi:type="dcterms:W3CDTF">2021-10-18T13:11:54Z</dcterms:created>
  <dcterms:modified xsi:type="dcterms:W3CDTF">2021-11-09T14:28:33Z</dcterms:modified>
</cp:coreProperties>
</file>