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51206400"/>
  <p:notesSz cx="6858000" cy="9144000"/>
  <p:defaultTextStyle>
    <a:defPPr>
      <a:defRPr lang="en-US"/>
    </a:defPPr>
    <a:lvl1pPr marL="0" algn="l" defTabSz="5852013" rtl="0" eaLnBrk="1" latinLnBrk="0" hangingPunct="1">
      <a:defRPr sz="11500" kern="1200">
        <a:solidFill>
          <a:schemeClr val="tx1"/>
        </a:solidFill>
        <a:latin typeface="+mn-lt"/>
        <a:ea typeface="+mn-ea"/>
        <a:cs typeface="+mn-cs"/>
      </a:defRPr>
    </a:lvl1pPr>
    <a:lvl2pPr marL="2926006" algn="l" defTabSz="5852013" rtl="0" eaLnBrk="1" latinLnBrk="0" hangingPunct="1">
      <a:defRPr sz="11500" kern="1200">
        <a:solidFill>
          <a:schemeClr val="tx1"/>
        </a:solidFill>
        <a:latin typeface="+mn-lt"/>
        <a:ea typeface="+mn-ea"/>
        <a:cs typeface="+mn-cs"/>
      </a:defRPr>
    </a:lvl2pPr>
    <a:lvl3pPr marL="5852013" algn="l" defTabSz="5852013" rtl="0" eaLnBrk="1" latinLnBrk="0" hangingPunct="1">
      <a:defRPr sz="11500" kern="1200">
        <a:solidFill>
          <a:schemeClr val="tx1"/>
        </a:solidFill>
        <a:latin typeface="+mn-lt"/>
        <a:ea typeface="+mn-ea"/>
        <a:cs typeface="+mn-cs"/>
      </a:defRPr>
    </a:lvl3pPr>
    <a:lvl4pPr marL="8778019" algn="l" defTabSz="5852013" rtl="0" eaLnBrk="1" latinLnBrk="0" hangingPunct="1">
      <a:defRPr sz="11500" kern="1200">
        <a:solidFill>
          <a:schemeClr val="tx1"/>
        </a:solidFill>
        <a:latin typeface="+mn-lt"/>
        <a:ea typeface="+mn-ea"/>
        <a:cs typeface="+mn-cs"/>
      </a:defRPr>
    </a:lvl4pPr>
    <a:lvl5pPr marL="11704025" algn="l" defTabSz="5852013" rtl="0" eaLnBrk="1" latinLnBrk="0" hangingPunct="1">
      <a:defRPr sz="11500" kern="1200">
        <a:solidFill>
          <a:schemeClr val="tx1"/>
        </a:solidFill>
        <a:latin typeface="+mn-lt"/>
        <a:ea typeface="+mn-ea"/>
        <a:cs typeface="+mn-cs"/>
      </a:defRPr>
    </a:lvl5pPr>
    <a:lvl6pPr marL="14630031" algn="l" defTabSz="5852013" rtl="0" eaLnBrk="1" latinLnBrk="0" hangingPunct="1">
      <a:defRPr sz="11500" kern="1200">
        <a:solidFill>
          <a:schemeClr val="tx1"/>
        </a:solidFill>
        <a:latin typeface="+mn-lt"/>
        <a:ea typeface="+mn-ea"/>
        <a:cs typeface="+mn-cs"/>
      </a:defRPr>
    </a:lvl6pPr>
    <a:lvl7pPr marL="17556038" algn="l" defTabSz="5852013" rtl="0" eaLnBrk="1" latinLnBrk="0" hangingPunct="1">
      <a:defRPr sz="11500" kern="1200">
        <a:solidFill>
          <a:schemeClr val="tx1"/>
        </a:solidFill>
        <a:latin typeface="+mn-lt"/>
        <a:ea typeface="+mn-ea"/>
        <a:cs typeface="+mn-cs"/>
      </a:defRPr>
    </a:lvl7pPr>
    <a:lvl8pPr marL="20482044" algn="l" defTabSz="5852013" rtl="0" eaLnBrk="1" latinLnBrk="0" hangingPunct="1">
      <a:defRPr sz="11500" kern="1200">
        <a:solidFill>
          <a:schemeClr val="tx1"/>
        </a:solidFill>
        <a:latin typeface="+mn-lt"/>
        <a:ea typeface="+mn-ea"/>
        <a:cs typeface="+mn-cs"/>
      </a:defRPr>
    </a:lvl8pPr>
    <a:lvl9pPr marL="23408050" algn="l" defTabSz="5852013" rtl="0" eaLnBrk="1" latinLnBrk="0" hangingPunct="1">
      <a:defRPr sz="11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20" d="100"/>
          <a:sy n="20" d="100"/>
        </p:scale>
        <p:origin x="-1320" y="2784"/>
      </p:cViewPr>
      <p:guideLst>
        <p:guide orient="horz" pos="16129"/>
        <p:guide pos="1612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1" y="15907179"/>
            <a:ext cx="43525440" cy="10976186"/>
          </a:xfrm>
        </p:spPr>
        <p:txBody>
          <a:bodyPr/>
          <a:lstStyle/>
          <a:p>
            <a:r>
              <a:rPr lang="en-US"/>
              <a:t>Click to edit Master title style</a:t>
            </a:r>
            <a:endParaRPr lang="en-IN"/>
          </a:p>
        </p:txBody>
      </p:sp>
      <p:sp>
        <p:nvSpPr>
          <p:cNvPr id="3" name="Subtitle 2"/>
          <p:cNvSpPr>
            <a:spLocks noGrp="1"/>
          </p:cNvSpPr>
          <p:nvPr>
            <p:ph type="subTitle" idx="1"/>
          </p:nvPr>
        </p:nvSpPr>
        <p:spPr>
          <a:xfrm>
            <a:off x="7680961" y="29016959"/>
            <a:ext cx="35844480" cy="13086080"/>
          </a:xfrm>
        </p:spPr>
        <p:txBody>
          <a:bodyPr/>
          <a:lstStyle>
            <a:lvl1pPr marL="0" indent="0" algn="ctr">
              <a:buNone/>
              <a:defRPr>
                <a:solidFill>
                  <a:schemeClr val="tx1">
                    <a:tint val="75000"/>
                  </a:schemeClr>
                </a:solidFill>
              </a:defRPr>
            </a:lvl1pPr>
            <a:lvl2pPr marL="2926006" indent="0" algn="ctr">
              <a:buNone/>
              <a:defRPr>
                <a:solidFill>
                  <a:schemeClr val="tx1">
                    <a:tint val="75000"/>
                  </a:schemeClr>
                </a:solidFill>
              </a:defRPr>
            </a:lvl2pPr>
            <a:lvl3pPr marL="5852013" indent="0" algn="ctr">
              <a:buNone/>
              <a:defRPr>
                <a:solidFill>
                  <a:schemeClr val="tx1">
                    <a:tint val="75000"/>
                  </a:schemeClr>
                </a:solidFill>
              </a:defRPr>
            </a:lvl3pPr>
            <a:lvl4pPr marL="8778019" indent="0" algn="ctr">
              <a:buNone/>
              <a:defRPr>
                <a:solidFill>
                  <a:schemeClr val="tx1">
                    <a:tint val="75000"/>
                  </a:schemeClr>
                </a:solidFill>
              </a:defRPr>
            </a:lvl4pPr>
            <a:lvl5pPr marL="11704025" indent="0" algn="ctr">
              <a:buNone/>
              <a:defRPr>
                <a:solidFill>
                  <a:schemeClr val="tx1">
                    <a:tint val="75000"/>
                  </a:schemeClr>
                </a:solidFill>
              </a:defRPr>
            </a:lvl5pPr>
            <a:lvl6pPr marL="14630031" indent="0" algn="ctr">
              <a:buNone/>
              <a:defRPr>
                <a:solidFill>
                  <a:schemeClr val="tx1">
                    <a:tint val="75000"/>
                  </a:schemeClr>
                </a:solidFill>
              </a:defRPr>
            </a:lvl6pPr>
            <a:lvl7pPr marL="17556038" indent="0" algn="ctr">
              <a:buNone/>
              <a:defRPr>
                <a:solidFill>
                  <a:schemeClr val="tx1">
                    <a:tint val="75000"/>
                  </a:schemeClr>
                </a:solidFill>
              </a:defRPr>
            </a:lvl7pPr>
            <a:lvl8pPr marL="20482044" indent="0" algn="ctr">
              <a:buNone/>
              <a:defRPr>
                <a:solidFill>
                  <a:schemeClr val="tx1">
                    <a:tint val="75000"/>
                  </a:schemeClr>
                </a:solidFill>
              </a:defRPr>
            </a:lvl8pPr>
            <a:lvl9pPr marL="2340805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pic>
        <p:nvPicPr>
          <p:cNvPr id="8" name="Picture 7">
            <a:extLst>
              <a:ext uri="{FF2B5EF4-FFF2-40B4-BE49-F238E27FC236}">
                <a16:creationId xmlns="" xmlns:a16="http://schemas.microsoft.com/office/drawing/2014/main" id="{8F479954-0A6C-4104-8D46-B560A7299F81}"/>
              </a:ext>
            </a:extLst>
          </p:cNvPr>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586" y="-103049"/>
            <a:ext cx="51206400" cy="12854943"/>
          </a:xfrm>
          <a:prstGeom prst="rect">
            <a:avLst/>
          </a:prstGeom>
        </p:spPr>
      </p:pic>
    </p:spTree>
    <p:extLst>
      <p:ext uri="{BB962C8B-B14F-4D97-AF65-F5344CB8AC3E}">
        <p14:creationId xmlns=""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2050636"/>
            <a:ext cx="11521439" cy="43691386"/>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2560320" y="2050636"/>
            <a:ext cx="33710880" cy="436913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32904857"/>
            <a:ext cx="43525440" cy="10170160"/>
          </a:xfrm>
        </p:spPr>
        <p:txBody>
          <a:bodyPr anchor="t"/>
          <a:lstStyle>
            <a:lvl1pPr algn="l">
              <a:defRPr sz="25600" b="1" cap="all"/>
            </a:lvl1pPr>
          </a:lstStyle>
          <a:p>
            <a:r>
              <a:rPr lang="en-US"/>
              <a:t>Click to edit Master title style</a:t>
            </a:r>
            <a:endParaRPr lang="en-IN"/>
          </a:p>
        </p:txBody>
      </p:sp>
      <p:sp>
        <p:nvSpPr>
          <p:cNvPr id="3" name="Text Placeholder 2"/>
          <p:cNvSpPr>
            <a:spLocks noGrp="1"/>
          </p:cNvSpPr>
          <p:nvPr>
            <p:ph type="body" idx="1"/>
          </p:nvPr>
        </p:nvSpPr>
        <p:spPr>
          <a:xfrm>
            <a:off x="4044953" y="21703461"/>
            <a:ext cx="43525440" cy="11201397"/>
          </a:xfrm>
        </p:spPr>
        <p:txBody>
          <a:bodyPr anchor="b"/>
          <a:lstStyle>
            <a:lvl1pPr marL="0" indent="0">
              <a:buNone/>
              <a:defRPr sz="12900">
                <a:solidFill>
                  <a:schemeClr val="tx1">
                    <a:tint val="75000"/>
                  </a:schemeClr>
                </a:solidFill>
              </a:defRPr>
            </a:lvl1pPr>
            <a:lvl2pPr marL="2926006" indent="0">
              <a:buNone/>
              <a:defRPr sz="11500">
                <a:solidFill>
                  <a:schemeClr val="tx1">
                    <a:tint val="75000"/>
                  </a:schemeClr>
                </a:solidFill>
              </a:defRPr>
            </a:lvl2pPr>
            <a:lvl3pPr marL="5852013" indent="0">
              <a:buNone/>
              <a:defRPr sz="10300">
                <a:solidFill>
                  <a:schemeClr val="tx1">
                    <a:tint val="75000"/>
                  </a:schemeClr>
                </a:solidFill>
              </a:defRPr>
            </a:lvl3pPr>
            <a:lvl4pPr marL="8778019" indent="0">
              <a:buNone/>
              <a:defRPr sz="8900">
                <a:solidFill>
                  <a:schemeClr val="tx1">
                    <a:tint val="75000"/>
                  </a:schemeClr>
                </a:solidFill>
              </a:defRPr>
            </a:lvl4pPr>
            <a:lvl5pPr marL="11704025" indent="0">
              <a:buNone/>
              <a:defRPr sz="8900">
                <a:solidFill>
                  <a:schemeClr val="tx1">
                    <a:tint val="75000"/>
                  </a:schemeClr>
                </a:solidFill>
              </a:defRPr>
            </a:lvl5pPr>
            <a:lvl6pPr marL="14630031" indent="0">
              <a:buNone/>
              <a:defRPr sz="8900">
                <a:solidFill>
                  <a:schemeClr val="tx1">
                    <a:tint val="75000"/>
                  </a:schemeClr>
                </a:solidFill>
              </a:defRPr>
            </a:lvl6pPr>
            <a:lvl7pPr marL="17556038" indent="0">
              <a:buNone/>
              <a:defRPr sz="8900">
                <a:solidFill>
                  <a:schemeClr val="tx1">
                    <a:tint val="75000"/>
                  </a:schemeClr>
                </a:solidFill>
              </a:defRPr>
            </a:lvl7pPr>
            <a:lvl8pPr marL="20482044" indent="0">
              <a:buNone/>
              <a:defRPr sz="8900">
                <a:solidFill>
                  <a:schemeClr val="tx1">
                    <a:tint val="75000"/>
                  </a:schemeClr>
                </a:solidFill>
              </a:defRPr>
            </a:lvl8pPr>
            <a:lvl9pPr marL="23408050" indent="0">
              <a:buNone/>
              <a:defRPr sz="8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2560320" y="11948164"/>
            <a:ext cx="22616160" cy="33793857"/>
          </a:xfrm>
        </p:spPr>
        <p:txBody>
          <a:bodyPr/>
          <a:lstStyle>
            <a:lvl1pPr>
              <a:defRPr sz="17900"/>
            </a:lvl1pPr>
            <a:lvl2pPr>
              <a:defRPr sz="15400"/>
            </a:lvl2pPr>
            <a:lvl3pPr>
              <a:defRPr sz="12900"/>
            </a:lvl3pPr>
            <a:lvl4pPr>
              <a:defRPr sz="11500"/>
            </a:lvl4pPr>
            <a:lvl5pPr>
              <a:defRPr sz="11500"/>
            </a:lvl5pPr>
            <a:lvl6pPr>
              <a:defRPr sz="11500"/>
            </a:lvl6pPr>
            <a:lvl7pPr>
              <a:defRPr sz="11500"/>
            </a:lvl7pPr>
            <a:lvl8pPr>
              <a:defRPr sz="11500"/>
            </a:lvl8pPr>
            <a:lvl9pPr>
              <a:defRPr sz="1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26029920" y="11948164"/>
            <a:ext cx="22616160" cy="33793857"/>
          </a:xfrm>
        </p:spPr>
        <p:txBody>
          <a:bodyPr/>
          <a:lstStyle>
            <a:lvl1pPr>
              <a:defRPr sz="17900"/>
            </a:lvl1pPr>
            <a:lvl2pPr>
              <a:defRPr sz="15400"/>
            </a:lvl2pPr>
            <a:lvl3pPr>
              <a:defRPr sz="12900"/>
            </a:lvl3pPr>
            <a:lvl4pPr>
              <a:defRPr sz="11500"/>
            </a:lvl4pPr>
            <a:lvl5pPr>
              <a:defRPr sz="11500"/>
            </a:lvl5pPr>
            <a:lvl6pPr>
              <a:defRPr sz="11500"/>
            </a:lvl6pPr>
            <a:lvl7pPr>
              <a:defRPr sz="11500"/>
            </a:lvl7pPr>
            <a:lvl8pPr>
              <a:defRPr sz="11500"/>
            </a:lvl8pPr>
            <a:lvl9pPr>
              <a:defRPr sz="1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2560321" y="11462177"/>
            <a:ext cx="22625053" cy="4776890"/>
          </a:xfrm>
        </p:spPr>
        <p:txBody>
          <a:bodyPr anchor="b"/>
          <a:lstStyle>
            <a:lvl1pPr marL="0" indent="0">
              <a:buNone/>
              <a:defRPr sz="15400" b="1"/>
            </a:lvl1pPr>
            <a:lvl2pPr marL="2926006" indent="0">
              <a:buNone/>
              <a:defRPr sz="12900" b="1"/>
            </a:lvl2pPr>
            <a:lvl3pPr marL="5852013" indent="0">
              <a:buNone/>
              <a:defRPr sz="11500" b="1"/>
            </a:lvl3pPr>
            <a:lvl4pPr marL="8778019" indent="0">
              <a:buNone/>
              <a:defRPr sz="10300" b="1"/>
            </a:lvl4pPr>
            <a:lvl5pPr marL="11704025" indent="0">
              <a:buNone/>
              <a:defRPr sz="10300" b="1"/>
            </a:lvl5pPr>
            <a:lvl6pPr marL="14630031" indent="0">
              <a:buNone/>
              <a:defRPr sz="10300" b="1"/>
            </a:lvl6pPr>
            <a:lvl7pPr marL="17556038" indent="0">
              <a:buNone/>
              <a:defRPr sz="10300" b="1"/>
            </a:lvl7pPr>
            <a:lvl8pPr marL="20482044" indent="0">
              <a:buNone/>
              <a:defRPr sz="10300" b="1"/>
            </a:lvl8pPr>
            <a:lvl9pPr marL="23408050" indent="0">
              <a:buNone/>
              <a:defRPr sz="10300" b="1"/>
            </a:lvl9pPr>
          </a:lstStyle>
          <a:p>
            <a:pPr lvl="0"/>
            <a:r>
              <a:rPr lang="en-US"/>
              <a:t>Click to edit Master text styles</a:t>
            </a:r>
          </a:p>
        </p:txBody>
      </p:sp>
      <p:sp>
        <p:nvSpPr>
          <p:cNvPr id="4" name="Content Placeholder 3"/>
          <p:cNvSpPr>
            <a:spLocks noGrp="1"/>
          </p:cNvSpPr>
          <p:nvPr>
            <p:ph sz="half" idx="2"/>
          </p:nvPr>
        </p:nvSpPr>
        <p:spPr>
          <a:xfrm>
            <a:off x="2560321" y="16239066"/>
            <a:ext cx="22625053" cy="29502951"/>
          </a:xfrm>
        </p:spPr>
        <p:txBody>
          <a:bodyPr/>
          <a:lstStyle>
            <a:lvl1pPr>
              <a:defRPr sz="15400"/>
            </a:lvl1pPr>
            <a:lvl2pPr>
              <a:defRPr sz="12900"/>
            </a:lvl2pPr>
            <a:lvl3pPr>
              <a:defRPr sz="115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26012142" y="11462177"/>
            <a:ext cx="22633941" cy="4776890"/>
          </a:xfrm>
        </p:spPr>
        <p:txBody>
          <a:bodyPr anchor="b"/>
          <a:lstStyle>
            <a:lvl1pPr marL="0" indent="0">
              <a:buNone/>
              <a:defRPr sz="15400" b="1"/>
            </a:lvl1pPr>
            <a:lvl2pPr marL="2926006" indent="0">
              <a:buNone/>
              <a:defRPr sz="12900" b="1"/>
            </a:lvl2pPr>
            <a:lvl3pPr marL="5852013" indent="0">
              <a:buNone/>
              <a:defRPr sz="11500" b="1"/>
            </a:lvl3pPr>
            <a:lvl4pPr marL="8778019" indent="0">
              <a:buNone/>
              <a:defRPr sz="10300" b="1"/>
            </a:lvl4pPr>
            <a:lvl5pPr marL="11704025" indent="0">
              <a:buNone/>
              <a:defRPr sz="10300" b="1"/>
            </a:lvl5pPr>
            <a:lvl6pPr marL="14630031" indent="0">
              <a:buNone/>
              <a:defRPr sz="10300" b="1"/>
            </a:lvl6pPr>
            <a:lvl7pPr marL="17556038" indent="0">
              <a:buNone/>
              <a:defRPr sz="10300" b="1"/>
            </a:lvl7pPr>
            <a:lvl8pPr marL="20482044" indent="0">
              <a:buNone/>
              <a:defRPr sz="10300" b="1"/>
            </a:lvl8pPr>
            <a:lvl9pPr marL="23408050" indent="0">
              <a:buNone/>
              <a:defRPr sz="10300" b="1"/>
            </a:lvl9pPr>
          </a:lstStyle>
          <a:p>
            <a:pPr lvl="0"/>
            <a:r>
              <a:rPr lang="en-US"/>
              <a:t>Click to edit Master text styles</a:t>
            </a:r>
          </a:p>
        </p:txBody>
      </p:sp>
      <p:sp>
        <p:nvSpPr>
          <p:cNvPr id="6" name="Content Placeholder 5"/>
          <p:cNvSpPr>
            <a:spLocks noGrp="1"/>
          </p:cNvSpPr>
          <p:nvPr>
            <p:ph sz="quarter" idx="4"/>
          </p:nvPr>
        </p:nvSpPr>
        <p:spPr>
          <a:xfrm>
            <a:off x="26012142" y="16239066"/>
            <a:ext cx="22633941" cy="29502951"/>
          </a:xfrm>
        </p:spPr>
        <p:txBody>
          <a:bodyPr/>
          <a:lstStyle>
            <a:lvl1pPr>
              <a:defRPr sz="15400"/>
            </a:lvl1pPr>
            <a:lvl2pPr>
              <a:defRPr sz="12900"/>
            </a:lvl2pPr>
            <a:lvl3pPr>
              <a:defRPr sz="115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2038774"/>
            <a:ext cx="16846552" cy="8676640"/>
          </a:xfrm>
        </p:spPr>
        <p:txBody>
          <a:bodyPr anchor="b"/>
          <a:lstStyle>
            <a:lvl1pPr algn="l">
              <a:defRPr sz="12900" b="1"/>
            </a:lvl1pPr>
          </a:lstStyle>
          <a:p>
            <a:r>
              <a:rPr lang="en-US"/>
              <a:t>Click to edit Master title style</a:t>
            </a:r>
            <a:endParaRPr lang="en-IN"/>
          </a:p>
        </p:txBody>
      </p:sp>
      <p:sp>
        <p:nvSpPr>
          <p:cNvPr id="3" name="Content Placeholder 2"/>
          <p:cNvSpPr>
            <a:spLocks noGrp="1"/>
          </p:cNvSpPr>
          <p:nvPr>
            <p:ph idx="1"/>
          </p:nvPr>
        </p:nvSpPr>
        <p:spPr>
          <a:xfrm>
            <a:off x="20020281" y="2038777"/>
            <a:ext cx="28625799" cy="43703244"/>
          </a:xfrm>
        </p:spPr>
        <p:txBody>
          <a:bodyPr/>
          <a:lstStyle>
            <a:lvl1pPr>
              <a:defRPr sz="20400"/>
            </a:lvl1pPr>
            <a:lvl2pPr>
              <a:defRPr sz="17900"/>
            </a:lvl2pPr>
            <a:lvl3pPr>
              <a:defRPr sz="15400"/>
            </a:lvl3pPr>
            <a:lvl4pPr>
              <a:defRPr sz="12900"/>
            </a:lvl4pPr>
            <a:lvl5pPr>
              <a:defRPr sz="12900"/>
            </a:lvl5pPr>
            <a:lvl6pPr>
              <a:defRPr sz="12900"/>
            </a:lvl6pPr>
            <a:lvl7pPr>
              <a:defRPr sz="12900"/>
            </a:lvl7pPr>
            <a:lvl8pPr>
              <a:defRPr sz="12900"/>
            </a:lvl8pPr>
            <a:lvl9pPr>
              <a:defRPr sz="1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2560324" y="10715418"/>
            <a:ext cx="16846552" cy="35026604"/>
          </a:xfrm>
        </p:spPr>
        <p:txBody>
          <a:bodyPr/>
          <a:lstStyle>
            <a:lvl1pPr marL="0" indent="0">
              <a:buNone/>
              <a:defRPr sz="8900"/>
            </a:lvl1pPr>
            <a:lvl2pPr marL="2926006" indent="0">
              <a:buNone/>
              <a:defRPr sz="7700"/>
            </a:lvl2pPr>
            <a:lvl3pPr marL="5852013" indent="0">
              <a:buNone/>
              <a:defRPr sz="6400"/>
            </a:lvl3pPr>
            <a:lvl4pPr marL="8778019" indent="0">
              <a:buNone/>
              <a:defRPr sz="5700"/>
            </a:lvl4pPr>
            <a:lvl5pPr marL="11704025" indent="0">
              <a:buNone/>
              <a:defRPr sz="5700"/>
            </a:lvl5pPr>
            <a:lvl6pPr marL="14630031" indent="0">
              <a:buNone/>
              <a:defRPr sz="5700"/>
            </a:lvl6pPr>
            <a:lvl7pPr marL="17556038" indent="0">
              <a:buNone/>
              <a:defRPr sz="5700"/>
            </a:lvl7pPr>
            <a:lvl8pPr marL="20482044" indent="0">
              <a:buNone/>
              <a:defRPr sz="5700"/>
            </a:lvl8pPr>
            <a:lvl9pPr marL="23408050" indent="0">
              <a:buNone/>
              <a:defRPr sz="57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35844480"/>
            <a:ext cx="30723840" cy="4231644"/>
          </a:xfrm>
        </p:spPr>
        <p:txBody>
          <a:bodyPr anchor="b"/>
          <a:lstStyle>
            <a:lvl1pPr algn="l">
              <a:defRPr sz="12900" b="1"/>
            </a:lvl1pPr>
          </a:lstStyle>
          <a:p>
            <a:r>
              <a:rPr lang="en-US"/>
              <a:t>Click to edit Master title style</a:t>
            </a:r>
            <a:endParaRPr lang="en-IN"/>
          </a:p>
        </p:txBody>
      </p:sp>
      <p:sp>
        <p:nvSpPr>
          <p:cNvPr id="3" name="Picture Placeholder 2"/>
          <p:cNvSpPr>
            <a:spLocks noGrp="1"/>
          </p:cNvSpPr>
          <p:nvPr>
            <p:ph type="pic" idx="1"/>
          </p:nvPr>
        </p:nvSpPr>
        <p:spPr>
          <a:xfrm>
            <a:off x="10036813" y="4575386"/>
            <a:ext cx="30723840" cy="30723840"/>
          </a:xfrm>
        </p:spPr>
        <p:txBody>
          <a:bodyPr/>
          <a:lstStyle>
            <a:lvl1pPr marL="0" indent="0">
              <a:buNone/>
              <a:defRPr sz="20400"/>
            </a:lvl1pPr>
            <a:lvl2pPr marL="2926006" indent="0">
              <a:buNone/>
              <a:defRPr sz="17900"/>
            </a:lvl2pPr>
            <a:lvl3pPr marL="5852013" indent="0">
              <a:buNone/>
              <a:defRPr sz="15400"/>
            </a:lvl3pPr>
            <a:lvl4pPr marL="8778019" indent="0">
              <a:buNone/>
              <a:defRPr sz="12900"/>
            </a:lvl4pPr>
            <a:lvl5pPr marL="11704025" indent="0">
              <a:buNone/>
              <a:defRPr sz="12900"/>
            </a:lvl5pPr>
            <a:lvl6pPr marL="14630031" indent="0">
              <a:buNone/>
              <a:defRPr sz="12900"/>
            </a:lvl6pPr>
            <a:lvl7pPr marL="17556038" indent="0">
              <a:buNone/>
              <a:defRPr sz="12900"/>
            </a:lvl7pPr>
            <a:lvl8pPr marL="20482044" indent="0">
              <a:buNone/>
              <a:defRPr sz="12900"/>
            </a:lvl8pPr>
            <a:lvl9pPr marL="23408050" indent="0">
              <a:buNone/>
              <a:defRPr sz="12900"/>
            </a:lvl9pPr>
          </a:lstStyle>
          <a:p>
            <a:endParaRPr lang="en-IN"/>
          </a:p>
        </p:txBody>
      </p:sp>
      <p:sp>
        <p:nvSpPr>
          <p:cNvPr id="4" name="Text Placeholder 3"/>
          <p:cNvSpPr>
            <a:spLocks noGrp="1"/>
          </p:cNvSpPr>
          <p:nvPr>
            <p:ph type="body" sz="half" idx="2"/>
          </p:nvPr>
        </p:nvSpPr>
        <p:spPr>
          <a:xfrm>
            <a:off x="10036813" y="40076124"/>
            <a:ext cx="30723840" cy="6009637"/>
          </a:xfrm>
        </p:spPr>
        <p:txBody>
          <a:bodyPr/>
          <a:lstStyle>
            <a:lvl1pPr marL="0" indent="0">
              <a:buNone/>
              <a:defRPr sz="8900"/>
            </a:lvl1pPr>
            <a:lvl2pPr marL="2926006" indent="0">
              <a:buNone/>
              <a:defRPr sz="7700"/>
            </a:lvl2pPr>
            <a:lvl3pPr marL="5852013" indent="0">
              <a:buNone/>
              <a:defRPr sz="6400"/>
            </a:lvl3pPr>
            <a:lvl4pPr marL="8778019" indent="0">
              <a:buNone/>
              <a:defRPr sz="5700"/>
            </a:lvl4pPr>
            <a:lvl5pPr marL="11704025" indent="0">
              <a:buNone/>
              <a:defRPr sz="5700"/>
            </a:lvl5pPr>
            <a:lvl6pPr marL="14630031" indent="0">
              <a:buNone/>
              <a:defRPr sz="5700"/>
            </a:lvl6pPr>
            <a:lvl7pPr marL="17556038" indent="0">
              <a:buNone/>
              <a:defRPr sz="5700"/>
            </a:lvl7pPr>
            <a:lvl8pPr marL="20482044" indent="0">
              <a:buNone/>
              <a:defRPr sz="5700"/>
            </a:lvl8pPr>
            <a:lvl9pPr marL="23408050" indent="0">
              <a:buNone/>
              <a:defRPr sz="57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1" y="2050631"/>
            <a:ext cx="46085760" cy="8534400"/>
          </a:xfrm>
          <a:prstGeom prst="rect">
            <a:avLst/>
          </a:prstGeom>
        </p:spPr>
        <p:txBody>
          <a:bodyPr vert="horz" lIns="585201" tIns="292601" rIns="585201" bIns="292601"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2560321" y="11948164"/>
            <a:ext cx="46085760" cy="33793857"/>
          </a:xfrm>
          <a:prstGeom prst="rect">
            <a:avLst/>
          </a:prstGeom>
        </p:spPr>
        <p:txBody>
          <a:bodyPr vert="horz" lIns="585201" tIns="292601" rIns="585201" bIns="2926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2560321" y="47460751"/>
            <a:ext cx="11948160" cy="2726267"/>
          </a:xfrm>
          <a:prstGeom prst="rect">
            <a:avLst/>
          </a:prstGeom>
        </p:spPr>
        <p:txBody>
          <a:bodyPr vert="horz" lIns="585201" tIns="292601" rIns="585201" bIns="292601" rtlCol="0" anchor="ctr"/>
          <a:lstStyle>
            <a:lvl1pPr algn="l">
              <a:defRPr sz="7700">
                <a:solidFill>
                  <a:schemeClr val="tx1">
                    <a:tint val="75000"/>
                  </a:schemeClr>
                </a:solidFill>
              </a:defRPr>
            </a:lvl1pPr>
          </a:lstStyle>
          <a:p>
            <a:fld id="{F7D7B23E-E81E-4508-9B06-B5C990B4E9EC}" type="datetimeFigureOut">
              <a:rPr lang="en-IN" smtClean="0"/>
              <a:pPr/>
              <a:t>16-11-2021</a:t>
            </a:fld>
            <a:endParaRPr lang="en-IN"/>
          </a:p>
        </p:txBody>
      </p:sp>
      <p:sp>
        <p:nvSpPr>
          <p:cNvPr id="5" name="Footer Placeholder 4"/>
          <p:cNvSpPr>
            <a:spLocks noGrp="1"/>
          </p:cNvSpPr>
          <p:nvPr>
            <p:ph type="ftr" sz="quarter" idx="3"/>
          </p:nvPr>
        </p:nvSpPr>
        <p:spPr>
          <a:xfrm>
            <a:off x="17495521" y="47460751"/>
            <a:ext cx="16215360" cy="2726267"/>
          </a:xfrm>
          <a:prstGeom prst="rect">
            <a:avLst/>
          </a:prstGeom>
        </p:spPr>
        <p:txBody>
          <a:bodyPr vert="horz" lIns="585201" tIns="292601" rIns="585201" bIns="292601" rtlCol="0" anchor="ctr"/>
          <a:lstStyle>
            <a:lvl1pPr algn="ctr">
              <a:defRPr sz="77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36697920" y="47460751"/>
            <a:ext cx="11948160" cy="2726267"/>
          </a:xfrm>
          <a:prstGeom prst="rect">
            <a:avLst/>
          </a:prstGeom>
        </p:spPr>
        <p:txBody>
          <a:bodyPr vert="horz" lIns="585201" tIns="292601" rIns="585201" bIns="292601" rtlCol="0" anchor="ctr"/>
          <a:lstStyle>
            <a:lvl1pPr algn="r">
              <a:defRPr sz="7700">
                <a:solidFill>
                  <a:schemeClr val="tx1">
                    <a:tint val="75000"/>
                  </a:schemeClr>
                </a:solidFill>
              </a:defRPr>
            </a:lvl1p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52013" rtl="0" eaLnBrk="1" latinLnBrk="0" hangingPunct="1">
        <a:spcBef>
          <a:spcPct val="0"/>
        </a:spcBef>
        <a:buNone/>
        <a:defRPr sz="28100" kern="1200">
          <a:solidFill>
            <a:schemeClr val="tx1"/>
          </a:solidFill>
          <a:latin typeface="+mj-lt"/>
          <a:ea typeface="+mj-ea"/>
          <a:cs typeface="+mj-cs"/>
        </a:defRPr>
      </a:lvl1pPr>
    </p:titleStyle>
    <p:bodyStyle>
      <a:lvl1pPr marL="2194505" indent="-2194505" algn="l" defTabSz="5852013" rtl="0" eaLnBrk="1" latinLnBrk="0" hangingPunct="1">
        <a:spcBef>
          <a:spcPct val="20000"/>
        </a:spcBef>
        <a:buFont typeface="Arial" pitchFamily="34" charset="0"/>
        <a:buChar char="•"/>
        <a:defRPr sz="20400" kern="1200">
          <a:solidFill>
            <a:schemeClr val="tx1"/>
          </a:solidFill>
          <a:latin typeface="+mn-lt"/>
          <a:ea typeface="+mn-ea"/>
          <a:cs typeface="+mn-cs"/>
        </a:defRPr>
      </a:lvl1pPr>
      <a:lvl2pPr marL="4754760" indent="-1828754" algn="l" defTabSz="5852013" rtl="0" eaLnBrk="1" latinLnBrk="0" hangingPunct="1">
        <a:spcBef>
          <a:spcPct val="20000"/>
        </a:spcBef>
        <a:buFont typeface="Arial" pitchFamily="34" charset="0"/>
        <a:buChar char="–"/>
        <a:defRPr sz="17900" kern="1200">
          <a:solidFill>
            <a:schemeClr val="tx1"/>
          </a:solidFill>
          <a:latin typeface="+mn-lt"/>
          <a:ea typeface="+mn-ea"/>
          <a:cs typeface="+mn-cs"/>
        </a:defRPr>
      </a:lvl2pPr>
      <a:lvl3pPr marL="7315016" indent="-1463003" algn="l" defTabSz="5852013" rtl="0" eaLnBrk="1" latinLnBrk="0" hangingPunct="1">
        <a:spcBef>
          <a:spcPct val="20000"/>
        </a:spcBef>
        <a:buFont typeface="Arial" pitchFamily="34" charset="0"/>
        <a:buChar char="•"/>
        <a:defRPr sz="15400" kern="1200">
          <a:solidFill>
            <a:schemeClr val="tx1"/>
          </a:solidFill>
          <a:latin typeface="+mn-lt"/>
          <a:ea typeface="+mn-ea"/>
          <a:cs typeface="+mn-cs"/>
        </a:defRPr>
      </a:lvl3pPr>
      <a:lvl4pPr marL="10241022"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4pPr>
      <a:lvl5pPr marL="13167028"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5pPr>
      <a:lvl6pPr marL="16093035"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6pPr>
      <a:lvl7pPr marL="19019041"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7pPr>
      <a:lvl8pPr marL="21945047"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8pPr>
      <a:lvl9pPr marL="24871053"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9pPr>
    </p:bodyStyle>
    <p:otherStyle>
      <a:defPPr>
        <a:defRPr lang="en-US"/>
      </a:defPPr>
      <a:lvl1pPr marL="0" algn="l" defTabSz="5852013" rtl="0" eaLnBrk="1" latinLnBrk="0" hangingPunct="1">
        <a:defRPr sz="11500" kern="1200">
          <a:solidFill>
            <a:schemeClr val="tx1"/>
          </a:solidFill>
          <a:latin typeface="+mn-lt"/>
          <a:ea typeface="+mn-ea"/>
          <a:cs typeface="+mn-cs"/>
        </a:defRPr>
      </a:lvl1pPr>
      <a:lvl2pPr marL="2926006" algn="l" defTabSz="5852013" rtl="0" eaLnBrk="1" latinLnBrk="0" hangingPunct="1">
        <a:defRPr sz="11500" kern="1200">
          <a:solidFill>
            <a:schemeClr val="tx1"/>
          </a:solidFill>
          <a:latin typeface="+mn-lt"/>
          <a:ea typeface="+mn-ea"/>
          <a:cs typeface="+mn-cs"/>
        </a:defRPr>
      </a:lvl2pPr>
      <a:lvl3pPr marL="5852013" algn="l" defTabSz="5852013" rtl="0" eaLnBrk="1" latinLnBrk="0" hangingPunct="1">
        <a:defRPr sz="11500" kern="1200">
          <a:solidFill>
            <a:schemeClr val="tx1"/>
          </a:solidFill>
          <a:latin typeface="+mn-lt"/>
          <a:ea typeface="+mn-ea"/>
          <a:cs typeface="+mn-cs"/>
        </a:defRPr>
      </a:lvl3pPr>
      <a:lvl4pPr marL="8778019" algn="l" defTabSz="5852013" rtl="0" eaLnBrk="1" latinLnBrk="0" hangingPunct="1">
        <a:defRPr sz="11500" kern="1200">
          <a:solidFill>
            <a:schemeClr val="tx1"/>
          </a:solidFill>
          <a:latin typeface="+mn-lt"/>
          <a:ea typeface="+mn-ea"/>
          <a:cs typeface="+mn-cs"/>
        </a:defRPr>
      </a:lvl4pPr>
      <a:lvl5pPr marL="11704025" algn="l" defTabSz="5852013" rtl="0" eaLnBrk="1" latinLnBrk="0" hangingPunct="1">
        <a:defRPr sz="11500" kern="1200">
          <a:solidFill>
            <a:schemeClr val="tx1"/>
          </a:solidFill>
          <a:latin typeface="+mn-lt"/>
          <a:ea typeface="+mn-ea"/>
          <a:cs typeface="+mn-cs"/>
        </a:defRPr>
      </a:lvl5pPr>
      <a:lvl6pPr marL="14630031" algn="l" defTabSz="5852013" rtl="0" eaLnBrk="1" latinLnBrk="0" hangingPunct="1">
        <a:defRPr sz="11500" kern="1200">
          <a:solidFill>
            <a:schemeClr val="tx1"/>
          </a:solidFill>
          <a:latin typeface="+mn-lt"/>
          <a:ea typeface="+mn-ea"/>
          <a:cs typeface="+mn-cs"/>
        </a:defRPr>
      </a:lvl6pPr>
      <a:lvl7pPr marL="17556038" algn="l" defTabSz="5852013" rtl="0" eaLnBrk="1" latinLnBrk="0" hangingPunct="1">
        <a:defRPr sz="11500" kern="1200">
          <a:solidFill>
            <a:schemeClr val="tx1"/>
          </a:solidFill>
          <a:latin typeface="+mn-lt"/>
          <a:ea typeface="+mn-ea"/>
          <a:cs typeface="+mn-cs"/>
        </a:defRPr>
      </a:lvl7pPr>
      <a:lvl8pPr marL="20482044" algn="l" defTabSz="5852013" rtl="0" eaLnBrk="1" latinLnBrk="0" hangingPunct="1">
        <a:defRPr sz="11500" kern="1200">
          <a:solidFill>
            <a:schemeClr val="tx1"/>
          </a:solidFill>
          <a:latin typeface="+mn-lt"/>
          <a:ea typeface="+mn-ea"/>
          <a:cs typeface="+mn-cs"/>
        </a:defRPr>
      </a:lvl8pPr>
      <a:lvl9pPr marL="23408050" algn="l" defTabSz="5852013" rtl="0" eaLnBrk="1" latinLnBrk="0" hangingPunct="1">
        <a:defRPr sz="1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bmcinfectdis.biomedcentral.com/articles/10.1186/s12879-019-3993-4"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871221" y="-1078653"/>
            <a:ext cx="1706879" cy="2275848"/>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585201" tIns="292601" rIns="585201" bIns="292601"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1724660" y="59267"/>
            <a:ext cx="1706879" cy="2275848"/>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585201" tIns="292601" rIns="585201" bIns="292601" numCol="1" anchor="t" anchorCtr="0" compatLnSpc="1">
            <a:prstTxWarp prst="textNoShape">
              <a:avLst/>
            </a:prstTxWarp>
          </a:bodyPr>
          <a:lstStyle/>
          <a:p>
            <a:endParaRPr lang="en-IN"/>
          </a:p>
        </p:txBody>
      </p:sp>
      <p:sp>
        <p:nvSpPr>
          <p:cNvPr id="7" name="TextBox 6"/>
          <p:cNvSpPr txBox="1"/>
          <p:nvPr/>
        </p:nvSpPr>
        <p:spPr>
          <a:xfrm>
            <a:off x="814214" y="29460852"/>
            <a:ext cx="20931334" cy="1421914"/>
          </a:xfrm>
          <a:prstGeom prst="rect">
            <a:avLst/>
          </a:prstGeom>
          <a:solidFill>
            <a:srgbClr val="92D050"/>
          </a:solidFill>
          <a:ln>
            <a:solidFill>
              <a:schemeClr val="tx1"/>
            </a:solidFill>
          </a:ln>
        </p:spPr>
        <p:style>
          <a:lnRef idx="2">
            <a:schemeClr val="accent1"/>
          </a:lnRef>
          <a:fillRef idx="1">
            <a:schemeClr val="lt1"/>
          </a:fillRef>
          <a:effectRef idx="0">
            <a:schemeClr val="accent1"/>
          </a:effectRef>
          <a:fontRef idx="minor">
            <a:schemeClr val="dk1"/>
          </a:fontRef>
        </p:style>
        <p:txBody>
          <a:bodyPr wrap="square" lIns="585201" tIns="292601" rIns="585201" bIns="292601" rtlCol="0">
            <a:spAutoFit/>
          </a:bodyPr>
          <a:lstStyle/>
          <a:p>
            <a:r>
              <a:rPr lang="en-IN" sz="5400" b="1" dirty="0" smtClean="0"/>
              <a:t>MATERIALS AND METHODS</a:t>
            </a:r>
          </a:p>
        </p:txBody>
      </p:sp>
      <p:sp>
        <p:nvSpPr>
          <p:cNvPr id="1028" name="Rectangle 4"/>
          <p:cNvSpPr>
            <a:spLocks noChangeArrowheads="1"/>
          </p:cNvSpPr>
          <p:nvPr/>
        </p:nvSpPr>
        <p:spPr bwMode="auto">
          <a:xfrm>
            <a:off x="0" y="13868318"/>
            <a:ext cx="50355094" cy="2468354"/>
          </a:xfrm>
          <a:prstGeom prst="rect">
            <a:avLst/>
          </a:prstGeom>
          <a:noFill/>
          <a:ln w="9525">
            <a:solidFill>
              <a:schemeClr val="tx1"/>
            </a:solidFill>
            <a:miter lim="800000"/>
            <a:headEnd/>
            <a:tailEnd/>
          </a:ln>
          <a:effectLst/>
        </p:spPr>
        <p:txBody>
          <a:bodyPr vert="horz" wrap="square" lIns="585201" tIns="292601" rIns="585201" bIns="292601" numCol="1" anchor="ctr" anchorCtr="0" compatLnSpc="1">
            <a:prstTxWarp prst="textNoShape">
              <a:avLst/>
            </a:prstTxWarp>
            <a:spAutoFit/>
          </a:bodyPr>
          <a:lstStyle/>
          <a:p>
            <a:pPr fontAlgn="base">
              <a:spcBef>
                <a:spcPct val="0"/>
              </a:spcBef>
              <a:spcAft>
                <a:spcPct val="0"/>
              </a:spcAft>
            </a:pPr>
            <a:r>
              <a:rPr lang="en-US" sz="6100" b="1" dirty="0" smtClean="0">
                <a:latin typeface="Times New Roman" pitchFamily="18" charset="0"/>
                <a:ea typeface="Times New Roman" pitchFamily="18" charset="0"/>
                <a:cs typeface="Times New Roman" pitchFamily="18" charset="0"/>
              </a:rPr>
              <a:t>PREDICTION OF CLINICAL OUTCOMES OF NEONATAL SEPSIS BY TIME TO POSITIVITY OF  BLOOD CULTURE</a:t>
            </a:r>
          </a:p>
          <a:p>
            <a:pPr fontAlgn="base">
              <a:spcBef>
                <a:spcPct val="0"/>
              </a:spcBef>
              <a:spcAft>
                <a:spcPct val="0"/>
              </a:spcAft>
            </a:pPr>
            <a:r>
              <a:rPr lang="en-IN" sz="6100" dirty="0" smtClean="0">
                <a:latin typeface="Times New Roman" pitchFamily="18" charset="0"/>
                <a:cs typeface="Times New Roman" pitchFamily="18" charset="0"/>
              </a:rPr>
              <a:t>SAURAV SHARMA, SUGANDHA ARYA                         Department of </a:t>
            </a:r>
            <a:r>
              <a:rPr lang="en-IN" sz="6100" dirty="0" err="1" smtClean="0">
                <a:latin typeface="Times New Roman" pitchFamily="18" charset="0"/>
                <a:cs typeface="Times New Roman" pitchFamily="18" charset="0"/>
              </a:rPr>
              <a:t>Pediatrics</a:t>
            </a:r>
            <a:r>
              <a:rPr lang="en-IN" sz="6100" dirty="0" smtClean="0">
                <a:latin typeface="Times New Roman" pitchFamily="18" charset="0"/>
                <a:cs typeface="Times New Roman" pitchFamily="18" charset="0"/>
              </a:rPr>
              <a:t>, V.M.M.C. and </a:t>
            </a:r>
            <a:r>
              <a:rPr lang="en-IN" sz="6100" dirty="0" err="1" smtClean="0">
                <a:latin typeface="Times New Roman" pitchFamily="18" charset="0"/>
                <a:cs typeface="Times New Roman" pitchFamily="18" charset="0"/>
              </a:rPr>
              <a:t>Safdarjung</a:t>
            </a:r>
            <a:r>
              <a:rPr lang="en-IN" sz="6100" dirty="0" smtClean="0">
                <a:latin typeface="Times New Roman" pitchFamily="18" charset="0"/>
                <a:cs typeface="Times New Roman" pitchFamily="18" charset="0"/>
              </a:rPr>
              <a:t> Hospital</a:t>
            </a:r>
            <a:endParaRPr lang="en-US" sz="6100" dirty="0" smtClean="0">
              <a:latin typeface="Arial" pitchFamily="34" charset="0"/>
              <a:cs typeface="Arial" pitchFamily="34" charset="0"/>
            </a:endParaRPr>
          </a:p>
        </p:txBody>
      </p:sp>
      <p:sp>
        <p:nvSpPr>
          <p:cNvPr id="10" name="TextBox 9"/>
          <p:cNvSpPr txBox="1"/>
          <p:nvPr/>
        </p:nvSpPr>
        <p:spPr>
          <a:xfrm>
            <a:off x="671338" y="16816326"/>
            <a:ext cx="20678069" cy="970696"/>
          </a:xfrm>
          <a:prstGeom prst="rect">
            <a:avLst/>
          </a:prstGeom>
          <a:solidFill>
            <a:srgbClr val="92D050"/>
          </a:solidFill>
          <a:ln>
            <a:solidFill>
              <a:schemeClr val="tx1"/>
            </a:solidFill>
          </a:ln>
        </p:spPr>
        <p:txBody>
          <a:bodyPr wrap="square" lIns="138349" tIns="69174" rIns="138349" bIns="69174" rtlCol="0">
            <a:spAutoFit/>
          </a:bodyPr>
          <a:lstStyle/>
          <a:p>
            <a:r>
              <a:rPr lang="en-IN" sz="5400" b="1" dirty="0" smtClean="0"/>
              <a:t>INTRODUCTION</a:t>
            </a:r>
            <a:endParaRPr lang="en-US" sz="5400" b="1" dirty="0"/>
          </a:p>
        </p:txBody>
      </p:sp>
      <p:sp>
        <p:nvSpPr>
          <p:cNvPr id="13" name="TextBox 12"/>
          <p:cNvSpPr txBox="1"/>
          <p:nvPr/>
        </p:nvSpPr>
        <p:spPr>
          <a:xfrm>
            <a:off x="885652" y="18173648"/>
            <a:ext cx="20857595" cy="11142711"/>
          </a:xfrm>
          <a:prstGeom prst="rect">
            <a:avLst/>
          </a:prstGeom>
          <a:solidFill>
            <a:schemeClr val="tx2">
              <a:lumMod val="20000"/>
              <a:lumOff val="80000"/>
            </a:schemeClr>
          </a:solidFill>
          <a:ln>
            <a:solidFill>
              <a:schemeClr val="tx1"/>
            </a:solidFill>
          </a:ln>
        </p:spPr>
        <p:txBody>
          <a:bodyPr wrap="square" lIns="138349" tIns="69174" rIns="138349" bIns="69174" rtlCol="0">
            <a:spAutoFit/>
          </a:bodyPr>
          <a:lstStyle/>
          <a:p>
            <a:pPr algn="just">
              <a:buFont typeface="Arial" pitchFamily="34" charset="0"/>
              <a:buChar char="•"/>
            </a:pPr>
            <a:r>
              <a:rPr lang="en-US" sz="4000" dirty="0" smtClean="0">
                <a:latin typeface="Times New Roman" pitchFamily="18" charset="0"/>
                <a:cs typeface="Times New Roman" pitchFamily="18" charset="0"/>
              </a:rPr>
              <a:t>A multisystem disease with a positive blood culture within the first month of life is characterized as neonatal sepsis.</a:t>
            </a:r>
          </a:p>
          <a:p>
            <a:pPr algn="just">
              <a:buFont typeface="Arial" pitchFamily="34" charset="0"/>
              <a:buChar char="•"/>
            </a:pPr>
            <a:r>
              <a:rPr lang="en-US" sz="4000" dirty="0" smtClean="0">
                <a:latin typeface="Times New Roman" pitchFamily="18" charset="0"/>
                <a:cs typeface="Times New Roman" pitchFamily="18" charset="0"/>
              </a:rPr>
              <a:t> Infant sepsis has been related to increased medical costs, a longer hospital stay, and possibly poor long-term </a:t>
            </a:r>
            <a:r>
              <a:rPr lang="en-US" sz="4000" dirty="0" err="1" smtClean="0">
                <a:latin typeface="Times New Roman" pitchFamily="18" charset="0"/>
                <a:cs typeface="Times New Roman" pitchFamily="18" charset="0"/>
              </a:rPr>
              <a:t>neuro</a:t>
            </a:r>
            <a:r>
              <a:rPr lang="en-US" sz="4000" dirty="0" smtClean="0">
                <a:latin typeface="Times New Roman" pitchFamily="18" charset="0"/>
                <a:cs typeface="Times New Roman" pitchFamily="18" charset="0"/>
              </a:rPr>
              <a:t>-developmental outcomes [1].</a:t>
            </a:r>
          </a:p>
          <a:p>
            <a:pPr algn="just">
              <a:buFont typeface="Arial" pitchFamily="34" charset="0"/>
              <a:buChar char="•"/>
            </a:pPr>
            <a:r>
              <a:rPr lang="en-US" sz="4000" dirty="0" smtClean="0">
                <a:latin typeface="Times New Roman" pitchFamily="18" charset="0"/>
                <a:cs typeface="Times New Roman" pitchFamily="18" charset="0"/>
              </a:rPr>
              <a:t> Despite prompt initiation of efficient antibiotic therapy, approximately one-fourth of neonates survive with serious neurological </a:t>
            </a:r>
            <a:r>
              <a:rPr lang="en-US" sz="4000" dirty="0" err="1" smtClean="0">
                <a:latin typeface="Times New Roman" pitchFamily="18" charset="0"/>
                <a:cs typeface="Times New Roman" pitchFamily="18" charset="0"/>
              </a:rPr>
              <a:t>sequelae</a:t>
            </a:r>
            <a:r>
              <a:rPr lang="en-US" sz="4000" dirty="0" smtClean="0">
                <a:latin typeface="Times New Roman" pitchFamily="18" charset="0"/>
                <a:cs typeface="Times New Roman" pitchFamily="18" charset="0"/>
              </a:rPr>
              <a:t> as a result of CNS involvement, septic shock, or hypoxemia leading to severe </a:t>
            </a:r>
            <a:r>
              <a:rPr lang="en-US" sz="4000" dirty="0" err="1" smtClean="0">
                <a:latin typeface="Times New Roman" pitchFamily="18" charset="0"/>
                <a:cs typeface="Times New Roman" pitchFamily="18" charset="0"/>
              </a:rPr>
              <a:t>parenchymal</a:t>
            </a:r>
            <a:r>
              <a:rPr lang="en-US" sz="4000" dirty="0" smtClean="0">
                <a:latin typeface="Times New Roman" pitchFamily="18" charset="0"/>
                <a:cs typeface="Times New Roman" pitchFamily="18" charset="0"/>
              </a:rPr>
              <a:t> lung disease.</a:t>
            </a:r>
          </a:p>
          <a:p>
            <a:pPr algn="just">
              <a:buFont typeface="Arial" pitchFamily="34" charset="0"/>
              <a:buChar char="•"/>
            </a:pPr>
            <a:r>
              <a:rPr lang="en-US" sz="4000" dirty="0" smtClean="0">
                <a:latin typeface="Times New Roman" pitchFamily="18" charset="0"/>
                <a:cs typeface="Times New Roman" pitchFamily="18" charset="0"/>
              </a:rPr>
              <a:t>Blood culture is the gold standard for diagnosis of </a:t>
            </a:r>
            <a:r>
              <a:rPr lang="en-US" sz="4000" dirty="0" err="1" smtClean="0">
                <a:latin typeface="Times New Roman" pitchFamily="18" charset="0"/>
                <a:cs typeface="Times New Roman" pitchFamily="18" charset="0"/>
              </a:rPr>
              <a:t>septicaemia</a:t>
            </a:r>
            <a:r>
              <a:rPr lang="en-US" sz="4000" dirty="0" smtClean="0">
                <a:latin typeface="Times New Roman" pitchFamily="18" charset="0"/>
                <a:cs typeface="Times New Roman" pitchFamily="18" charset="0"/>
              </a:rPr>
              <a:t> and should be performed in all cases of suspected sepsis prior to starting antibiotics. </a:t>
            </a:r>
          </a:p>
          <a:p>
            <a:pPr algn="just">
              <a:buFont typeface="Arial" pitchFamily="34" charset="0"/>
              <a:buChar char="•"/>
            </a:pPr>
            <a:r>
              <a:rPr lang="en-US" sz="4000" dirty="0" smtClean="0">
                <a:latin typeface="Times New Roman" pitchFamily="18" charset="0"/>
                <a:cs typeface="Times New Roman" pitchFamily="18" charset="0"/>
              </a:rPr>
              <a:t>Time to positivity (TTP) is defined as the time period between blood incubation and the positive signal, whereby all individuals are included only once. If multiple cultures come positive, the shortest TTP is recorded [2]. </a:t>
            </a:r>
          </a:p>
          <a:p>
            <a:pPr>
              <a:buFont typeface="Arial" pitchFamily="34" charset="0"/>
              <a:buChar char="•"/>
            </a:pPr>
            <a:r>
              <a:rPr lang="en-US" sz="4000" dirty="0" smtClean="0">
                <a:latin typeface="Times New Roman" pitchFamily="18" charset="0"/>
                <a:cs typeface="Times New Roman" pitchFamily="18" charset="0"/>
              </a:rPr>
              <a:t>The correlation between TTP and clinical outcomes in neonatal sepsis patients, on the other hand, is unknown. The goal of this study is to see if there's a correlation between TTP and clinical manifestations and outcomes in newborn sepsis.</a:t>
            </a:r>
          </a:p>
          <a:p>
            <a:endParaRPr lang="en-US" dirty="0"/>
          </a:p>
        </p:txBody>
      </p:sp>
      <p:sp>
        <p:nvSpPr>
          <p:cNvPr id="16" name="TextBox 15"/>
          <p:cNvSpPr txBox="1"/>
          <p:nvPr/>
        </p:nvSpPr>
        <p:spPr>
          <a:xfrm flipH="1">
            <a:off x="957090" y="31103926"/>
            <a:ext cx="20717020" cy="23406408"/>
          </a:xfrm>
          <a:prstGeom prst="rect">
            <a:avLst/>
          </a:prstGeom>
          <a:solidFill>
            <a:schemeClr val="accent2">
              <a:lumMod val="40000"/>
              <a:lumOff val="60000"/>
            </a:schemeClr>
          </a:solidFill>
          <a:ln>
            <a:solidFill>
              <a:schemeClr val="tx1"/>
            </a:solidFill>
          </a:ln>
        </p:spPr>
        <p:txBody>
          <a:bodyPr wrap="square" rtlCol="0">
            <a:spAutoFit/>
          </a:bodyPr>
          <a:lstStyle/>
          <a:p>
            <a:r>
              <a:rPr lang="en-US" sz="4000" b="1" dirty="0" smtClean="0">
                <a:latin typeface="Times New Roman" pitchFamily="18" charset="0"/>
                <a:cs typeface="Times New Roman" pitchFamily="18" charset="0"/>
              </a:rPr>
              <a:t>RESEARCH QUESTION</a:t>
            </a:r>
            <a:endParaRPr lang="en-US" sz="4000" dirty="0" smtClean="0">
              <a:latin typeface="Times New Roman" pitchFamily="18" charset="0"/>
              <a:cs typeface="Times New Roman" pitchFamily="18" charset="0"/>
            </a:endParaRPr>
          </a:p>
          <a:p>
            <a:pPr>
              <a:buFont typeface="Arial" pitchFamily="34" charset="0"/>
              <a:buChar char="•"/>
            </a:pPr>
            <a:r>
              <a:rPr lang="en-US" sz="4000" dirty="0" smtClean="0">
                <a:latin typeface="Times New Roman" pitchFamily="18" charset="0"/>
                <a:cs typeface="Times New Roman" pitchFamily="18" charset="0"/>
              </a:rPr>
              <a:t>What is the correlation between time to positivity of blood culture and clinical outcomes in neonatal sepsis cases?</a:t>
            </a:r>
          </a:p>
          <a:p>
            <a:r>
              <a:rPr lang="en-US" sz="4000" b="1" dirty="0" smtClean="0">
                <a:latin typeface="Times New Roman" pitchFamily="18" charset="0"/>
                <a:cs typeface="Times New Roman" pitchFamily="18" charset="0"/>
              </a:rPr>
              <a:t>OBJECTIVE </a:t>
            </a:r>
            <a:endParaRPr lang="en-US" sz="4000" dirty="0" smtClean="0">
              <a:latin typeface="Times New Roman" pitchFamily="18" charset="0"/>
              <a:cs typeface="Times New Roman" pitchFamily="18" charset="0"/>
            </a:endParaRPr>
          </a:p>
          <a:p>
            <a:pPr>
              <a:buFont typeface="Arial" pitchFamily="34" charset="0"/>
              <a:buChar char="•"/>
            </a:pPr>
            <a:r>
              <a:rPr lang="en-US" sz="4000" b="1" dirty="0" smtClean="0">
                <a:latin typeface="Times New Roman" pitchFamily="18" charset="0"/>
                <a:cs typeface="Times New Roman" pitchFamily="18" charset="0"/>
              </a:rPr>
              <a:t>Primary Objective: </a:t>
            </a:r>
            <a:r>
              <a:rPr lang="en-US" sz="4000" dirty="0" smtClean="0">
                <a:latin typeface="Times New Roman" pitchFamily="18" charset="0"/>
                <a:cs typeface="Times New Roman" pitchFamily="18" charset="0"/>
              </a:rPr>
              <a:t>To determine the correlation between time to positivity of blood culture and mortality in neonatal sepsis.</a:t>
            </a:r>
          </a:p>
          <a:p>
            <a:pPr>
              <a:buFont typeface="Arial" pitchFamily="34" charset="0"/>
              <a:buChar char="•"/>
            </a:pP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Secondary Objective: </a:t>
            </a:r>
            <a:r>
              <a:rPr lang="en-US" sz="4000" dirty="0" smtClean="0">
                <a:latin typeface="Times New Roman" pitchFamily="18" charset="0"/>
                <a:cs typeface="Times New Roman" pitchFamily="18" charset="0"/>
              </a:rPr>
              <a:t>To determine the correlation between time to positivity of blood culture and septic shock, disseminated intravascular coagulation(DIC) and meningitis in neonatal sepsis.</a:t>
            </a:r>
          </a:p>
          <a:p>
            <a:r>
              <a:rPr lang="en-US" sz="4000" b="1" dirty="0" smtClean="0">
                <a:latin typeface="Times New Roman" pitchFamily="18" charset="0"/>
                <a:cs typeface="Times New Roman" pitchFamily="18" charset="0"/>
              </a:rPr>
              <a:t>Study design: </a:t>
            </a:r>
            <a:r>
              <a:rPr lang="en-US" sz="4000" dirty="0" smtClean="0">
                <a:latin typeface="Times New Roman" pitchFamily="18" charset="0"/>
                <a:cs typeface="Times New Roman" pitchFamily="18" charset="0"/>
              </a:rPr>
              <a:t>Prospective Cohort Study </a:t>
            </a:r>
          </a:p>
          <a:p>
            <a:r>
              <a:rPr lang="en-US" sz="4000" b="1" dirty="0" smtClean="0">
                <a:latin typeface="Times New Roman" pitchFamily="18" charset="0"/>
                <a:cs typeface="Times New Roman" pitchFamily="18" charset="0"/>
              </a:rPr>
              <a:t>Study place: </a:t>
            </a:r>
            <a:r>
              <a:rPr lang="en-US" sz="4000" dirty="0" smtClean="0">
                <a:latin typeface="Times New Roman" pitchFamily="18" charset="0"/>
                <a:cs typeface="Times New Roman" pitchFamily="18" charset="0"/>
              </a:rPr>
              <a:t>Newborn unit, Department of Pediatrics in collaboration with Department of Microbiology, VMMC and </a:t>
            </a:r>
            <a:r>
              <a:rPr lang="en-US" sz="4000" dirty="0" err="1" smtClean="0">
                <a:latin typeface="Times New Roman" pitchFamily="18" charset="0"/>
                <a:cs typeface="Times New Roman" pitchFamily="18" charset="0"/>
              </a:rPr>
              <a:t>Safdarjung</a:t>
            </a:r>
            <a:r>
              <a:rPr lang="en-US" sz="4000" dirty="0" smtClean="0">
                <a:latin typeface="Times New Roman" pitchFamily="18" charset="0"/>
                <a:cs typeface="Times New Roman" pitchFamily="18" charset="0"/>
              </a:rPr>
              <a:t> Hospital </a:t>
            </a:r>
          </a:p>
          <a:p>
            <a:r>
              <a:rPr lang="en-US" sz="4000" b="1" dirty="0" smtClean="0">
                <a:latin typeface="Times New Roman" pitchFamily="18" charset="0"/>
                <a:cs typeface="Times New Roman" pitchFamily="18" charset="0"/>
              </a:rPr>
              <a:t>Study population: </a:t>
            </a:r>
            <a:r>
              <a:rPr lang="en-US" sz="4000" dirty="0" smtClean="0">
                <a:latin typeface="Times New Roman" pitchFamily="18" charset="0"/>
                <a:cs typeface="Times New Roman" pitchFamily="18" charset="0"/>
              </a:rPr>
              <a:t>Inborn neonates with culture positive sepsis</a:t>
            </a:r>
          </a:p>
          <a:p>
            <a:r>
              <a:rPr lang="en-IN" sz="4000" b="1" dirty="0" smtClean="0">
                <a:latin typeface="Times New Roman" pitchFamily="18" charset="0"/>
                <a:cs typeface="Times New Roman" pitchFamily="18" charset="0"/>
              </a:rPr>
              <a:t>Sample size calculated</a:t>
            </a:r>
            <a:r>
              <a:rPr lang="en-IN" sz="4000" dirty="0" smtClean="0">
                <a:latin typeface="Times New Roman" pitchFamily="18" charset="0"/>
                <a:cs typeface="Times New Roman" pitchFamily="18" charset="0"/>
              </a:rPr>
              <a:t>: 90</a:t>
            </a:r>
          </a:p>
          <a:p>
            <a:endParaRPr lang="en-IN" sz="4000" b="1" dirty="0" smtClean="0">
              <a:latin typeface="Times New Roman" pitchFamily="18" charset="0"/>
              <a:cs typeface="Times New Roman" pitchFamily="18" charset="0"/>
            </a:endParaRPr>
          </a:p>
          <a:p>
            <a:r>
              <a:rPr lang="en-IN" sz="4000" b="1" dirty="0" smtClean="0">
                <a:latin typeface="Times New Roman" pitchFamily="18" charset="0"/>
                <a:cs typeface="Times New Roman" pitchFamily="18" charset="0"/>
              </a:rPr>
              <a:t>OUTLINE OF STUDY</a:t>
            </a:r>
          </a:p>
          <a:p>
            <a:pPr>
              <a:buFont typeface="Arial" pitchFamily="34" charset="0"/>
              <a:buChar char="•"/>
            </a:pPr>
            <a:r>
              <a:rPr lang="en-US" sz="4000" dirty="0" smtClean="0">
                <a:latin typeface="Times New Roman" pitchFamily="18" charset="0"/>
                <a:cs typeface="Times New Roman" pitchFamily="18" charset="0"/>
              </a:rPr>
              <a:t>Sepsis was suspected in all admitted neonates, who had maternal and </a:t>
            </a:r>
            <a:r>
              <a:rPr lang="en-US" sz="4000" dirty="0" err="1" smtClean="0">
                <a:latin typeface="Times New Roman" pitchFamily="18" charset="0"/>
                <a:cs typeface="Times New Roman" pitchFamily="18" charset="0"/>
              </a:rPr>
              <a:t>perinatal</a:t>
            </a:r>
            <a:r>
              <a:rPr lang="en-US" sz="4000" dirty="0" smtClean="0">
                <a:latin typeface="Times New Roman" pitchFamily="18" charset="0"/>
                <a:cs typeface="Times New Roman" pitchFamily="18" charset="0"/>
              </a:rPr>
              <a:t> risk factors for sepsis or in presence of clinical features attributed to sepsis. All infants suspected of having sepsis were examined. Before starting any antibiotic medication, a sepsis screen and blood culture were sent under stringent aseptic conditions. </a:t>
            </a:r>
          </a:p>
          <a:p>
            <a:pPr>
              <a:buFont typeface="Arial" pitchFamily="34" charset="0"/>
              <a:buChar char="•"/>
            </a:pPr>
            <a:r>
              <a:rPr lang="en-US" sz="4000" dirty="0" smtClean="0">
                <a:latin typeface="Times New Roman" pitchFamily="18" charset="0"/>
                <a:cs typeface="Times New Roman" pitchFamily="18" charset="0"/>
              </a:rPr>
              <a:t>The patient was investigated and managed according to unit protocol. After receiving informed consent from one of the parents, all successive inborn babies with culture proved sepsis were recruited in the study.</a:t>
            </a:r>
          </a:p>
          <a:p>
            <a:pPr>
              <a:buFont typeface="Arial" pitchFamily="34" charset="0"/>
              <a:buChar char="•"/>
            </a:pPr>
            <a:r>
              <a:rPr lang="en-IN" sz="4000" dirty="0" smtClean="0">
                <a:latin typeface="Times New Roman" pitchFamily="18" charset="0"/>
                <a:cs typeface="Times New Roman" pitchFamily="18" charset="0"/>
              </a:rPr>
              <a:t>Data recorded for each of the cases included maternal details including risk factors for sepsis, birth details, clinical features, investigations including sepsis screen, </a:t>
            </a:r>
            <a:r>
              <a:rPr lang="en-IN" sz="4000" dirty="0" err="1" smtClean="0">
                <a:latin typeface="Times New Roman" pitchFamily="18" charset="0"/>
                <a:cs typeface="Times New Roman" pitchFamily="18" charset="0"/>
              </a:rPr>
              <a:t>csf</a:t>
            </a:r>
            <a:r>
              <a:rPr lang="en-IN" sz="4000" dirty="0" smtClean="0">
                <a:latin typeface="Times New Roman" pitchFamily="18" charset="0"/>
                <a:cs typeface="Times New Roman" pitchFamily="18" charset="0"/>
              </a:rPr>
              <a:t> studies and Time to positivity of blood culture and outcomes- death or discharge.  </a:t>
            </a:r>
          </a:p>
          <a:p>
            <a:pPr>
              <a:buFont typeface="Arial" pitchFamily="34" charset="0"/>
              <a:buChar char="•"/>
            </a:pPr>
            <a:endParaRPr lang="en-US" sz="4000" dirty="0" smtClean="0">
              <a:latin typeface="Times New Roman" pitchFamily="18" charset="0"/>
              <a:cs typeface="Times New Roman" pitchFamily="18" charset="0"/>
            </a:endParaRPr>
          </a:p>
          <a:p>
            <a:pPr>
              <a:buFont typeface="Arial" pitchFamily="34" charset="0"/>
              <a:buChar char="•"/>
            </a:pPr>
            <a:endParaRPr lang="en-US" sz="4000" b="1" dirty="0" smtClean="0">
              <a:latin typeface="Times New Roman" pitchFamily="18" charset="0"/>
              <a:cs typeface="Times New Roman" pitchFamily="18" charset="0"/>
            </a:endParaRPr>
          </a:p>
          <a:p>
            <a:pPr>
              <a:buFont typeface="Arial" pitchFamily="34" charset="0"/>
              <a:buChar char="•"/>
            </a:pPr>
            <a:endParaRPr lang="en-IN"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[1] </a:t>
            </a:r>
            <a:r>
              <a:rPr lang="en-US" sz="4000" dirty="0" err="1" smtClean="0">
                <a:latin typeface="Times New Roman" pitchFamily="18" charset="0"/>
                <a:cs typeface="Times New Roman" pitchFamily="18" charset="0"/>
              </a:rPr>
              <a:t>Sankar</a:t>
            </a:r>
            <a:r>
              <a:rPr lang="en-US" sz="4000" dirty="0" smtClean="0">
                <a:latin typeface="Times New Roman" pitchFamily="18" charset="0"/>
                <a:cs typeface="Times New Roman" pitchFamily="18" charset="0"/>
              </a:rPr>
              <a:t> MJ, </a:t>
            </a:r>
            <a:r>
              <a:rPr lang="en-US" sz="4000" dirty="0" err="1" smtClean="0">
                <a:latin typeface="Times New Roman" pitchFamily="18" charset="0"/>
                <a:cs typeface="Times New Roman" pitchFamily="18" charset="0"/>
              </a:rPr>
              <a:t>Agarwal</a:t>
            </a:r>
            <a:r>
              <a:rPr lang="en-US" sz="4000" dirty="0" smtClean="0">
                <a:latin typeface="Times New Roman" pitchFamily="18" charset="0"/>
                <a:cs typeface="Times New Roman" pitchFamily="18" charset="0"/>
              </a:rPr>
              <a:t> R, </a:t>
            </a:r>
            <a:r>
              <a:rPr lang="en-US" sz="4000" dirty="0" err="1" smtClean="0">
                <a:latin typeface="Times New Roman" pitchFamily="18" charset="0"/>
                <a:cs typeface="Times New Roman" pitchFamily="18" charset="0"/>
              </a:rPr>
              <a:t>Deorari</a:t>
            </a:r>
            <a:r>
              <a:rPr lang="en-US" sz="4000" dirty="0" smtClean="0">
                <a:latin typeface="Times New Roman" pitchFamily="18" charset="0"/>
                <a:cs typeface="Times New Roman" pitchFamily="18" charset="0"/>
              </a:rPr>
              <a:t> AK. Sepsis in the newborn. Indian J </a:t>
            </a:r>
            <a:r>
              <a:rPr lang="en-US" sz="4000" dirty="0" err="1" smtClean="0">
                <a:latin typeface="Times New Roman" pitchFamily="18" charset="0"/>
                <a:cs typeface="Times New Roman" pitchFamily="18" charset="0"/>
              </a:rPr>
              <a:t>Pediatr</a:t>
            </a:r>
            <a:r>
              <a:rPr lang="en-US" sz="4000" dirty="0" smtClean="0">
                <a:latin typeface="Times New Roman" pitchFamily="18" charset="0"/>
                <a:cs typeface="Times New Roman" pitchFamily="18" charset="0"/>
              </a:rPr>
              <a:t>. 2008;75:261-6.</a:t>
            </a:r>
          </a:p>
          <a:p>
            <a:r>
              <a:rPr lang="en-IN" sz="4000" dirty="0" smtClean="0">
                <a:latin typeface="Times New Roman" pitchFamily="18" charset="0"/>
                <a:cs typeface="Times New Roman" pitchFamily="18" charset="0"/>
              </a:rPr>
              <a:t>[2] </a:t>
            </a:r>
            <a:r>
              <a:rPr lang="en-US" sz="4000" u="sng" dirty="0" err="1" smtClean="0">
                <a:latin typeface="Times New Roman" pitchFamily="18" charset="0"/>
                <a:cs typeface="Times New Roman" pitchFamily="18" charset="0"/>
                <a:hlinkClick r:id="rId2"/>
              </a:rPr>
              <a:t>Yuanyuan</a:t>
            </a:r>
            <a:r>
              <a:rPr lang="en-US" sz="4000" u="sng" dirty="0" smtClean="0">
                <a:latin typeface="Times New Roman" pitchFamily="18" charset="0"/>
                <a:cs typeface="Times New Roman" pitchFamily="18" charset="0"/>
                <a:hlinkClick r:id="rId2"/>
              </a:rPr>
              <a:t> Li</a:t>
            </a:r>
            <a:r>
              <a:rPr lang="en-US" sz="4000" dirty="0" smtClean="0">
                <a:latin typeface="Times New Roman" pitchFamily="18" charset="0"/>
                <a:cs typeface="Times New Roman" pitchFamily="18" charset="0"/>
              </a:rPr>
              <a:t>, </a:t>
            </a:r>
            <a:r>
              <a:rPr lang="en-US" sz="4000" u="sng" dirty="0" err="1" smtClean="0">
                <a:latin typeface="Times New Roman" pitchFamily="18" charset="0"/>
                <a:cs typeface="Times New Roman" pitchFamily="18" charset="0"/>
                <a:hlinkClick r:id="rId2"/>
              </a:rPr>
              <a:t>Qinyuan</a:t>
            </a:r>
            <a:r>
              <a:rPr lang="en-US" sz="4000" u="sng" dirty="0" smtClean="0">
                <a:latin typeface="Times New Roman" pitchFamily="18" charset="0"/>
                <a:cs typeface="Times New Roman" pitchFamily="18" charset="0"/>
                <a:hlinkClick r:id="rId2"/>
              </a:rPr>
              <a:t> Li</a:t>
            </a:r>
            <a:r>
              <a:rPr lang="en-US" sz="4000" dirty="0" smtClean="0">
                <a:latin typeface="Times New Roman" pitchFamily="18" charset="0"/>
                <a:cs typeface="Times New Roman" pitchFamily="18" charset="0"/>
              </a:rPr>
              <a:t>, </a:t>
            </a:r>
            <a:r>
              <a:rPr lang="en-US" sz="4000" u="sng" dirty="0" err="1" smtClean="0">
                <a:latin typeface="Times New Roman" pitchFamily="18" charset="0"/>
                <a:cs typeface="Times New Roman" pitchFamily="18" charset="0"/>
                <a:hlinkClick r:id="rId2"/>
              </a:rPr>
              <a:t>Guangli</a:t>
            </a:r>
            <a:r>
              <a:rPr lang="en-US" sz="4000" u="sng" dirty="0" smtClean="0">
                <a:latin typeface="Times New Roman" pitchFamily="18" charset="0"/>
                <a:cs typeface="Times New Roman" pitchFamily="18" charset="0"/>
                <a:hlinkClick r:id="rId2"/>
              </a:rPr>
              <a:t> Zhang</a:t>
            </a:r>
            <a:r>
              <a:rPr lang="en-US" sz="4000" dirty="0" smtClean="0">
                <a:latin typeface="Times New Roman" pitchFamily="18" charset="0"/>
                <a:cs typeface="Times New Roman" pitchFamily="18" charset="0"/>
              </a:rPr>
              <a:t>, </a:t>
            </a:r>
            <a:r>
              <a:rPr lang="en-US" sz="4000" u="sng" dirty="0" err="1" smtClean="0">
                <a:latin typeface="Times New Roman" pitchFamily="18" charset="0"/>
                <a:cs typeface="Times New Roman" pitchFamily="18" charset="0"/>
                <a:hlinkClick r:id="rId2"/>
              </a:rPr>
              <a:t>Huan</a:t>
            </a:r>
            <a:r>
              <a:rPr lang="en-US" sz="4000" u="sng" dirty="0" smtClean="0">
                <a:latin typeface="Times New Roman" pitchFamily="18" charset="0"/>
                <a:cs typeface="Times New Roman" pitchFamily="18" charset="0"/>
                <a:hlinkClick r:id="rId2"/>
              </a:rPr>
              <a:t> Ma</a:t>
            </a:r>
            <a:r>
              <a:rPr lang="en-US" sz="4000" dirty="0" smtClean="0">
                <a:latin typeface="Times New Roman" pitchFamily="18" charset="0"/>
                <a:cs typeface="Times New Roman" pitchFamily="18" charset="0"/>
              </a:rPr>
              <a:t>, </a:t>
            </a:r>
            <a:r>
              <a:rPr lang="en-US" sz="4000" u="sng" dirty="0" smtClean="0">
                <a:latin typeface="Times New Roman" pitchFamily="18" charset="0"/>
                <a:cs typeface="Times New Roman" pitchFamily="18" charset="0"/>
                <a:hlinkClick r:id="rId2"/>
              </a:rPr>
              <a:t>Yi Wu</a:t>
            </a:r>
            <a:r>
              <a:rPr lang="en-US" sz="4000" dirty="0" smtClean="0">
                <a:latin typeface="Times New Roman" pitchFamily="18" charset="0"/>
                <a:cs typeface="Times New Roman" pitchFamily="18" charset="0"/>
              </a:rPr>
              <a:t>, </a:t>
            </a:r>
            <a:r>
              <a:rPr lang="en-US" sz="4000" u="sng" dirty="0" err="1" smtClean="0">
                <a:latin typeface="Times New Roman" pitchFamily="18" charset="0"/>
                <a:cs typeface="Times New Roman" pitchFamily="18" charset="0"/>
                <a:hlinkClick r:id="rId2"/>
              </a:rPr>
              <a:t>Qian</a:t>
            </a:r>
            <a:r>
              <a:rPr lang="en-US" sz="4000" u="sng" dirty="0" smtClean="0">
                <a:latin typeface="Times New Roman" pitchFamily="18" charset="0"/>
                <a:cs typeface="Times New Roman" pitchFamily="18" charset="0"/>
                <a:hlinkClick r:id="rId2"/>
              </a:rPr>
              <a:t> Yi</a:t>
            </a:r>
            <a:r>
              <a:rPr lang="en-US" sz="4000" dirty="0" smtClean="0">
                <a:latin typeface="Times New Roman" pitchFamily="18" charset="0"/>
                <a:cs typeface="Times New Roman" pitchFamily="18" charset="0"/>
              </a:rPr>
              <a:t>, et al. Time to positivity of blood culture is a risk factor for clinical outcomes in Staphylococcus </a:t>
            </a:r>
            <a:r>
              <a:rPr lang="en-US" sz="4000" dirty="0" err="1" smtClean="0">
                <a:latin typeface="Times New Roman" pitchFamily="18" charset="0"/>
                <a:cs typeface="Times New Roman" pitchFamily="18" charset="0"/>
              </a:rPr>
              <a:t>aureus</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bacteremia</a:t>
            </a:r>
            <a:r>
              <a:rPr lang="en-US" sz="4000" dirty="0" smtClean="0">
                <a:latin typeface="Times New Roman" pitchFamily="18" charset="0"/>
                <a:cs typeface="Times New Roman" pitchFamily="18" charset="0"/>
              </a:rPr>
              <a:t> children: a retrospective study. </a:t>
            </a:r>
            <a:r>
              <a:rPr lang="en-US" sz="4000" i="1" dirty="0" smtClean="0">
                <a:latin typeface="Times New Roman" pitchFamily="18" charset="0"/>
                <a:cs typeface="Times New Roman" pitchFamily="18" charset="0"/>
              </a:rPr>
              <a:t>BMC Infectious Diseases </a:t>
            </a:r>
            <a:r>
              <a:rPr lang="en-US" sz="4000" dirty="0" smtClean="0">
                <a:latin typeface="Times New Roman" pitchFamily="18" charset="0"/>
                <a:cs typeface="Times New Roman" pitchFamily="18" charset="0"/>
              </a:rPr>
              <a:t>2019; 19(437).</a:t>
            </a:r>
          </a:p>
          <a:p>
            <a:pPr>
              <a:buFont typeface="Arial" pitchFamily="34" charset="0"/>
              <a:buChar char="•"/>
            </a:pPr>
            <a:endParaRPr lang="en-US" sz="4000" dirty="0" smtClean="0">
              <a:latin typeface="Times New Roman" pitchFamily="18" charset="0"/>
              <a:cs typeface="Times New Roman" pitchFamily="18" charset="0"/>
            </a:endParaRPr>
          </a:p>
          <a:p>
            <a:pPr>
              <a:buFont typeface="Arial" pitchFamily="34" charset="0"/>
              <a:buChar char="•"/>
            </a:pPr>
            <a:endParaRPr lang="en-US" sz="4000" dirty="0" smtClean="0">
              <a:latin typeface="Times New Roman" pitchFamily="18" charset="0"/>
              <a:cs typeface="Times New Roman" pitchFamily="18" charset="0"/>
            </a:endParaRPr>
          </a:p>
          <a:p>
            <a:pPr>
              <a:buFont typeface="Arial" pitchFamily="34" charset="0"/>
              <a:buChar char="•"/>
            </a:pPr>
            <a:endParaRPr lang="en-US" sz="4000" dirty="0" smtClean="0">
              <a:latin typeface="Times New Roman" pitchFamily="18" charset="0"/>
              <a:cs typeface="Times New Roman" pitchFamily="18" charset="0"/>
            </a:endParaRPr>
          </a:p>
          <a:p>
            <a:endParaRPr lang="en-US" dirty="0"/>
          </a:p>
        </p:txBody>
      </p:sp>
      <p:sp>
        <p:nvSpPr>
          <p:cNvPr id="19" name="TextBox 18"/>
          <p:cNvSpPr txBox="1"/>
          <p:nvPr/>
        </p:nvSpPr>
        <p:spPr>
          <a:xfrm>
            <a:off x="23745812" y="16744888"/>
            <a:ext cx="27460588" cy="923330"/>
          </a:xfrm>
          <a:prstGeom prst="rect">
            <a:avLst/>
          </a:prstGeom>
          <a:solidFill>
            <a:srgbClr val="92D050"/>
          </a:solidFill>
          <a:ln>
            <a:solidFill>
              <a:schemeClr val="tx1"/>
            </a:solidFill>
          </a:ln>
        </p:spPr>
        <p:txBody>
          <a:bodyPr wrap="square" rtlCol="0">
            <a:spAutoFit/>
          </a:bodyPr>
          <a:lstStyle/>
          <a:p>
            <a:r>
              <a:rPr lang="en-IN" sz="5400" b="1" dirty="0" smtClean="0">
                <a:latin typeface="Times New Roman" pitchFamily="18" charset="0"/>
                <a:cs typeface="Times New Roman" pitchFamily="18" charset="0"/>
              </a:rPr>
              <a:t>RESULTS</a:t>
            </a:r>
            <a:endParaRPr lang="en-US" sz="5400" b="1" dirty="0">
              <a:latin typeface="Times New Roman" pitchFamily="18" charset="0"/>
              <a:cs typeface="Times New Roman" pitchFamily="18" charset="0"/>
            </a:endParaRPr>
          </a:p>
        </p:txBody>
      </p:sp>
      <p:sp>
        <p:nvSpPr>
          <p:cNvPr id="20" name="TextBox 19"/>
          <p:cNvSpPr txBox="1"/>
          <p:nvPr/>
        </p:nvSpPr>
        <p:spPr>
          <a:xfrm>
            <a:off x="23745812" y="18602276"/>
            <a:ext cx="12866237" cy="24098905"/>
          </a:xfrm>
          <a:prstGeom prst="rect">
            <a:avLst/>
          </a:prstGeom>
          <a:solidFill>
            <a:schemeClr val="accent4">
              <a:lumMod val="20000"/>
              <a:lumOff val="80000"/>
            </a:schemeClr>
          </a:solidFill>
          <a:ln>
            <a:solidFill>
              <a:schemeClr val="tx1"/>
            </a:solidFill>
          </a:ln>
        </p:spPr>
        <p:txBody>
          <a:bodyPr wrap="square" rtlCol="0">
            <a:spAutoFit/>
          </a:bodyPr>
          <a:lstStyle/>
          <a:p>
            <a:pPr algn="just">
              <a:buFont typeface="Arial" pitchFamily="34" charset="0"/>
              <a:buChar char="•"/>
            </a:pPr>
            <a:r>
              <a:rPr lang="en-IN" sz="4000" dirty="0" smtClean="0">
                <a:latin typeface="Times New Roman" pitchFamily="18" charset="0"/>
                <a:cs typeface="Times New Roman" pitchFamily="18" charset="0"/>
              </a:rPr>
              <a:t>In this present study of 109 patients with neonatal sepsis, demographic, clinical and laboratory parameters were assessed to find the Correlation between Time to positivity of blood culture and outcomes in neonatal sepsis. </a:t>
            </a:r>
          </a:p>
          <a:p>
            <a:pPr algn="just">
              <a:buFont typeface="Arial" pitchFamily="34" charset="0"/>
              <a:buChar char="•"/>
            </a:pPr>
            <a:r>
              <a:rPr lang="en-US" sz="4000" dirty="0" smtClean="0">
                <a:latin typeface="Times New Roman" pitchFamily="18" charset="0"/>
                <a:cs typeface="Times New Roman" pitchFamily="18" charset="0"/>
              </a:rPr>
              <a:t>In the present study, the median time to positivity of blood culture of the 109 neonates was 16.5hrs (range 1.5hrs to 96hrs).</a:t>
            </a:r>
          </a:p>
          <a:p>
            <a:pPr algn="just">
              <a:buFont typeface="Arial" pitchFamily="34" charset="0"/>
              <a:buChar char="•"/>
            </a:pPr>
            <a:r>
              <a:rPr lang="en-US" sz="4000" dirty="0" smtClean="0">
                <a:latin typeface="Times New Roman" pitchFamily="18" charset="0"/>
                <a:cs typeface="Times New Roman" pitchFamily="18" charset="0"/>
              </a:rPr>
              <a:t> For gram negative culture isolates, the median TTP was 12.5hrs (3 hrs to 70hrs) while for gram positive culture isolates, the median TTP was 19hrs (1.5hrs to 96hrs).</a:t>
            </a:r>
          </a:p>
          <a:p>
            <a:pPr algn="just">
              <a:buFont typeface="Arial" pitchFamily="34" charset="0"/>
              <a:buChar char="•"/>
            </a:pPr>
            <a:r>
              <a:rPr lang="en-US" sz="4000" dirty="0" smtClean="0">
                <a:latin typeface="Times New Roman" pitchFamily="18" charset="0"/>
                <a:cs typeface="Times New Roman" pitchFamily="18" charset="0"/>
              </a:rPr>
              <a:t>Receiver operating characteristic curves of TTP were plotted according to the primary outcome (in-hospital mortality). We found 14hrs to be the optimal cut-off point (70% sensitivity, 73.47% specificity, area under curve= 0.731). Therefore we selected 14 hrs as the standard cut-off. Based on this, patients were divided into two groups: Early detection group (TTP≤ 14hrs) and Late detection group (TTP&gt;14hrs). </a:t>
            </a:r>
          </a:p>
          <a:p>
            <a:pPr algn="just">
              <a:buFont typeface="Arial" pitchFamily="34" charset="0"/>
              <a:buChar char="•"/>
            </a:pPr>
            <a:r>
              <a:rPr lang="en-US" sz="4000" dirty="0" smtClean="0">
                <a:latin typeface="Times New Roman" pitchFamily="18" charset="0"/>
                <a:cs typeface="Times New Roman" pitchFamily="18" charset="0"/>
              </a:rPr>
              <a:t>On comparison between these two TTP groups, demographic characteristics, risk factors for sepsis, presence of </a:t>
            </a:r>
            <a:r>
              <a:rPr lang="en-US" sz="4000" dirty="0" err="1" smtClean="0">
                <a:latin typeface="Times New Roman" pitchFamily="18" charset="0"/>
                <a:cs typeface="Times New Roman" pitchFamily="18" charset="0"/>
              </a:rPr>
              <a:t>meconium</a:t>
            </a:r>
            <a:r>
              <a:rPr lang="en-US" sz="4000" dirty="0" smtClean="0">
                <a:latin typeface="Times New Roman" pitchFamily="18" charset="0"/>
                <a:cs typeface="Times New Roman" pitchFamily="18" charset="0"/>
              </a:rPr>
              <a:t> stained liquor, need for resuscitation, occurrence of meningitis- all were similar between the two groups. </a:t>
            </a:r>
          </a:p>
          <a:p>
            <a:pPr algn="just">
              <a:buFont typeface="Arial" pitchFamily="34" charset="0"/>
              <a:buChar char="•"/>
            </a:pPr>
            <a:r>
              <a:rPr lang="en-US" sz="4000" dirty="0" smtClean="0">
                <a:latin typeface="Times New Roman" pitchFamily="18" charset="0"/>
                <a:cs typeface="Times New Roman" pitchFamily="18" charset="0"/>
              </a:rPr>
              <a:t>However, the other parameters showed important differences. In the early TTP group, 75% cultures were Gram negative but only 33.3% cultures were gram negative in the late TTP group(p value=0.000). In- hospital mortality was 59.38% in early TTP group but 24.4% in late TTP group(p value=0.000). Shock occurred in 64% cases in early TTP group and 37.7% cases in the late TTP group(p value=0.000). DIC occurred in 25% cases in early TTP group and 2.2% in late TTP group(p value=0.001). These results indicated critical clinical differences between the early and late groups.</a:t>
            </a:r>
          </a:p>
          <a:p>
            <a:pPr algn="just">
              <a:buFont typeface="Arial" pitchFamily="34" charset="0"/>
              <a:buChar char="•"/>
            </a:pPr>
            <a:r>
              <a:rPr lang="en-IN" sz="4000" dirty="0" smtClean="0">
                <a:latin typeface="Times New Roman" pitchFamily="18" charset="0"/>
                <a:cs typeface="Times New Roman" pitchFamily="18" charset="0"/>
              </a:rPr>
              <a:t>In the </a:t>
            </a:r>
            <a:r>
              <a:rPr lang="en-IN" sz="4000" dirty="0" err="1" smtClean="0">
                <a:latin typeface="Times New Roman" pitchFamily="18" charset="0"/>
                <a:cs typeface="Times New Roman" pitchFamily="18" charset="0"/>
              </a:rPr>
              <a:t>univariate</a:t>
            </a:r>
            <a:r>
              <a:rPr lang="en-IN" sz="4000" dirty="0" smtClean="0">
                <a:latin typeface="Times New Roman" pitchFamily="18" charset="0"/>
                <a:cs typeface="Times New Roman" pitchFamily="18" charset="0"/>
              </a:rPr>
              <a:t> analysis, </a:t>
            </a:r>
            <a:r>
              <a:rPr lang="en-US" sz="4000" dirty="0" smtClean="0">
                <a:latin typeface="Times New Roman" pitchFamily="18" charset="0"/>
                <a:cs typeface="Times New Roman" pitchFamily="18" charset="0"/>
              </a:rPr>
              <a:t>Early TTP has shown increased risk of mortality with significant p value(0.000) and odd ratio 4.517. Early TTP has also shown increased risk of septic shock and DIC with significant p values(0.008 and 0.011) and odd ratio(2.936 and 14.666) respectively. For meningitis p value is 0.105 and is not significant. </a:t>
            </a:r>
            <a:endParaRPr lang="en-IN" sz="4000" dirty="0" smtClean="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pic>
        <p:nvPicPr>
          <p:cNvPr id="21" name="Picture 20" descr="dr saurabh roc (1).wmf"/>
          <p:cNvPicPr/>
          <p:nvPr/>
        </p:nvPicPr>
        <p:blipFill>
          <a:blip r:embed="rId3"/>
          <a:stretch>
            <a:fillRect/>
          </a:stretch>
        </p:blipFill>
        <p:spPr>
          <a:xfrm>
            <a:off x="37604784" y="18745152"/>
            <a:ext cx="12930278" cy="6572296"/>
          </a:xfrm>
          <a:prstGeom prst="rect">
            <a:avLst/>
          </a:prstGeom>
          <a:ln w="228600" cap="sq" cmpd="thickThin">
            <a:solidFill>
              <a:srgbClr val="000000"/>
            </a:solidFill>
            <a:prstDash val="solid"/>
            <a:miter lim="800000"/>
          </a:ln>
          <a:effectLst>
            <a:innerShdw blurRad="76200">
              <a:srgbClr val="000000"/>
            </a:innerShdw>
          </a:effectLst>
        </p:spPr>
      </p:pic>
      <p:pic>
        <p:nvPicPr>
          <p:cNvPr id="1030" name="Picture 6" descr="C:\Users\sssau\OneDrive\Desktop\table for poster.PNG"/>
          <p:cNvPicPr>
            <a:picLocks noChangeAspect="1" noChangeArrowheads="1"/>
          </p:cNvPicPr>
          <p:nvPr/>
        </p:nvPicPr>
        <p:blipFill>
          <a:blip r:embed="rId4"/>
          <a:srcRect/>
          <a:stretch>
            <a:fillRect/>
          </a:stretch>
        </p:blipFill>
        <p:spPr bwMode="auto">
          <a:xfrm>
            <a:off x="37604784" y="26460456"/>
            <a:ext cx="13144592" cy="8929750"/>
          </a:xfrm>
          <a:prstGeom prst="rect">
            <a:avLst/>
          </a:prstGeom>
          <a:ln w="88900" cap="sq" cmpd="thickThin">
            <a:solidFill>
              <a:srgbClr val="000000"/>
            </a:solidFill>
            <a:prstDash val="solid"/>
            <a:miter lim="800000"/>
          </a:ln>
          <a:effectLst>
            <a:innerShdw blurRad="76200">
              <a:srgbClr val="000000"/>
            </a:innerShdw>
          </a:effectLst>
        </p:spPr>
      </p:pic>
      <p:pic>
        <p:nvPicPr>
          <p:cNvPr id="1031" name="Picture 7" descr="C:\Users\sssau\OneDrive\Desktop\table 2 for poster.PNG"/>
          <p:cNvPicPr>
            <a:picLocks noChangeAspect="1" noChangeArrowheads="1"/>
          </p:cNvPicPr>
          <p:nvPr/>
        </p:nvPicPr>
        <p:blipFill>
          <a:blip r:embed="rId5"/>
          <a:srcRect/>
          <a:stretch>
            <a:fillRect/>
          </a:stretch>
        </p:blipFill>
        <p:spPr bwMode="auto">
          <a:xfrm>
            <a:off x="37461908" y="36033148"/>
            <a:ext cx="13216030" cy="6424358"/>
          </a:xfrm>
          <a:prstGeom prst="rect">
            <a:avLst/>
          </a:prstGeom>
          <a:ln w="88900" cap="sq" cmpd="thickThin">
            <a:solidFill>
              <a:srgbClr val="000000"/>
            </a:solidFill>
            <a:prstDash val="solid"/>
            <a:miter lim="800000"/>
          </a:ln>
          <a:effectLst>
            <a:innerShdw blurRad="76200">
              <a:srgbClr val="000000"/>
            </a:innerShdw>
          </a:effectLst>
        </p:spPr>
      </p:pic>
      <p:sp>
        <p:nvSpPr>
          <p:cNvPr id="26" name="TextBox 25"/>
          <p:cNvSpPr txBox="1"/>
          <p:nvPr/>
        </p:nvSpPr>
        <p:spPr>
          <a:xfrm>
            <a:off x="24031564" y="43248386"/>
            <a:ext cx="26574936" cy="923330"/>
          </a:xfrm>
          <a:prstGeom prst="rect">
            <a:avLst/>
          </a:prstGeom>
          <a:solidFill>
            <a:srgbClr val="92D050"/>
          </a:solidFill>
          <a:ln>
            <a:solidFill>
              <a:schemeClr val="tx1"/>
            </a:solidFill>
          </a:ln>
        </p:spPr>
        <p:txBody>
          <a:bodyPr wrap="square" rtlCol="0">
            <a:spAutoFit/>
          </a:bodyPr>
          <a:lstStyle/>
          <a:p>
            <a:r>
              <a:rPr lang="en-IN" sz="5400" b="1" dirty="0" smtClean="0">
                <a:latin typeface="Times New Roman" pitchFamily="18" charset="0"/>
                <a:cs typeface="Times New Roman" pitchFamily="18" charset="0"/>
              </a:rPr>
              <a:t>DISCUSSION</a:t>
            </a:r>
            <a:endParaRPr lang="en-US" sz="5400" b="1" dirty="0">
              <a:latin typeface="Times New Roman" pitchFamily="18" charset="0"/>
              <a:cs typeface="Times New Roman" pitchFamily="18" charset="0"/>
            </a:endParaRPr>
          </a:p>
        </p:txBody>
      </p:sp>
      <p:sp>
        <p:nvSpPr>
          <p:cNvPr id="27" name="TextBox 26"/>
          <p:cNvSpPr txBox="1"/>
          <p:nvPr/>
        </p:nvSpPr>
        <p:spPr>
          <a:xfrm>
            <a:off x="24031564" y="44534270"/>
            <a:ext cx="26574936" cy="5878532"/>
          </a:xfrm>
          <a:prstGeom prst="rect">
            <a:avLst/>
          </a:prstGeom>
          <a:solidFill>
            <a:schemeClr val="accent6">
              <a:lumMod val="60000"/>
              <a:lumOff val="40000"/>
            </a:schemeClr>
          </a:solidFill>
          <a:ln>
            <a:solidFill>
              <a:schemeClr val="tx1"/>
            </a:solidFill>
          </a:ln>
        </p:spPr>
        <p:txBody>
          <a:bodyPr wrap="square" rtlCol="0">
            <a:spAutoFit/>
          </a:bodyPr>
          <a:lstStyle/>
          <a:p>
            <a:pPr algn="just"/>
            <a:r>
              <a:rPr lang="en-US" sz="4000" dirty="0" smtClean="0">
                <a:latin typeface="Times New Roman" pitchFamily="18" charset="0"/>
                <a:cs typeface="Times New Roman" pitchFamily="18" charset="0"/>
              </a:rPr>
              <a:t>In the present study the prognostic role of TTP of blood culture in neonatal sepsis was studied</a:t>
            </a:r>
            <a:r>
              <a:rPr lang="en-US" sz="9600" dirty="0" smtClean="0"/>
              <a:t>.</a:t>
            </a:r>
            <a:r>
              <a:rPr lang="en-US" sz="4000" dirty="0" smtClean="0">
                <a:latin typeface="Times New Roman" pitchFamily="18" charset="0"/>
                <a:cs typeface="Times New Roman" pitchFamily="18" charset="0"/>
              </a:rPr>
              <a:t> We documented that early TTP group patients had 5-fold higher in-hospital mortality, 3-fold higher incidence of septic shock and 15-fold higher incidence of DIC than those with late TTP group patients. Early TTP was an independent risk factor of in-hospital mortality, septic shock and DIC incidence, which indicated that early TTP is associated with worse clinical outcomes in neonatal sepsis cases. The concept of early TTP of blood cultures is directly related with a higher bacterial load in blood.  This is in line with study  done by </a:t>
            </a:r>
            <a:r>
              <a:rPr lang="en-US" sz="4000" dirty="0" err="1" smtClean="0">
                <a:latin typeface="Times New Roman" pitchFamily="18" charset="0"/>
                <a:cs typeface="Times New Roman" pitchFamily="18" charset="0"/>
              </a:rPr>
              <a:t>Yuanyuan</a:t>
            </a:r>
            <a:r>
              <a:rPr lang="en-US" sz="4000" dirty="0" smtClean="0">
                <a:latin typeface="Times New Roman" pitchFamily="18" charset="0"/>
                <a:cs typeface="Times New Roman" pitchFamily="18" charset="0"/>
              </a:rPr>
              <a:t> et al [2], early TTP was found  to be an independent risk factor for in-hospital mortality and septic shock in children with Staphylococcus </a:t>
            </a:r>
            <a:r>
              <a:rPr lang="en-US" sz="4000" dirty="0" err="1" smtClean="0">
                <a:latin typeface="Times New Roman" pitchFamily="18" charset="0"/>
                <a:cs typeface="Times New Roman" pitchFamily="18" charset="0"/>
              </a:rPr>
              <a:t>aureus</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bacteremia</a:t>
            </a:r>
            <a:r>
              <a:rPr lang="en-US" sz="4000" dirty="0" smtClean="0">
                <a:latin typeface="Times New Roman" pitchFamily="18" charset="0"/>
                <a:cs typeface="Times New Roman" pitchFamily="18" charset="0"/>
              </a:rPr>
              <a:t>. However, </a:t>
            </a:r>
            <a:r>
              <a:rPr lang="en-US" sz="4000" dirty="0" smtClean="0">
                <a:latin typeface="Times New Roman" pitchFamily="18" charset="0"/>
                <a:cs typeface="Times New Roman" pitchFamily="18" charset="0"/>
              </a:rPr>
              <a:t>our study </a:t>
            </a:r>
            <a:r>
              <a:rPr lang="en-US" sz="4000" dirty="0" smtClean="0">
                <a:latin typeface="Times New Roman" pitchFamily="18" charset="0"/>
                <a:cs typeface="Times New Roman" pitchFamily="18" charset="0"/>
              </a:rPr>
              <a:t>has provided data for neonatal sepsis. </a:t>
            </a:r>
          </a:p>
          <a:p>
            <a:endParaRPr lang="en-US" sz="4000" dirty="0">
              <a:latin typeface="Times New Roman" pitchFamily="18" charset="0"/>
              <a:cs typeface="Times New Roman" pitchFamily="18" charset="0"/>
            </a:endParaRPr>
          </a:p>
        </p:txBody>
      </p:sp>
      <p:sp>
        <p:nvSpPr>
          <p:cNvPr id="28" name="TextBox 27"/>
          <p:cNvSpPr txBox="1"/>
          <p:nvPr/>
        </p:nvSpPr>
        <p:spPr>
          <a:xfrm>
            <a:off x="885652" y="46891724"/>
            <a:ext cx="20788458" cy="928694"/>
          </a:xfrm>
          <a:prstGeom prst="rect">
            <a:avLst/>
          </a:prstGeom>
          <a:solidFill>
            <a:srgbClr val="92D050"/>
          </a:solidFill>
          <a:ln>
            <a:solidFill>
              <a:schemeClr val="tx1"/>
            </a:solidFill>
          </a:ln>
        </p:spPr>
        <p:txBody>
          <a:bodyPr wrap="square" rtlCol="0">
            <a:spAutoFit/>
          </a:bodyPr>
          <a:lstStyle/>
          <a:p>
            <a:r>
              <a:rPr lang="en-IN" sz="5400" b="1" dirty="0" smtClean="0">
                <a:latin typeface="Times New Roman" pitchFamily="18" charset="0"/>
                <a:cs typeface="Times New Roman" pitchFamily="18" charset="0"/>
              </a:rPr>
              <a:t>REFERENCES</a:t>
            </a:r>
            <a:endParaRPr lang="en-US" sz="5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799</Words>
  <Application>Microsoft Office PowerPoint</Application>
  <PresentationFormat>Custom</PresentationFormat>
  <Paragraphs>42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sssauravsharma.787@gmail.com</cp:lastModifiedBy>
  <cp:revision>25</cp:revision>
  <dcterms:created xsi:type="dcterms:W3CDTF">2021-10-18T13:11:54Z</dcterms:created>
  <dcterms:modified xsi:type="dcterms:W3CDTF">2021-11-16T17:41:10Z</dcterms:modified>
</cp:coreProperties>
</file>